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E8FBF5-81BE-4CF7-ADB6-49C371CFFA8B}">
          <p14:sldIdLst>
            <p14:sldId id="327"/>
            <p14:sldId id="330"/>
            <p14:sldId id="331"/>
            <p14:sldId id="332"/>
            <p14:sldId id="298"/>
            <p14:sldId id="262"/>
            <p14:sldId id="263"/>
            <p14:sldId id="299"/>
            <p14:sldId id="302"/>
          </p14:sldIdLst>
        </p14:section>
        <p14:section name="Untitled Section" id="{00B91BAD-7E49-4703-A72C-7430E5A5C27B}">
          <p14:sldIdLst>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4255" autoAdjust="0"/>
  </p:normalViewPr>
  <p:slideViewPr>
    <p:cSldViewPr snapToGrid="0" snapToObjects="1">
      <p:cViewPr varScale="1">
        <p:scale>
          <a:sx n="70" d="100"/>
          <a:sy n="70" d="100"/>
        </p:scale>
        <p:origin x="92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835475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15541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hyperlink" Target="https://github.com/ShaimaAfreen14/DataScience_Capstone_SpaceX/blob/main/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haimaAfreen14/DataScience_Capstone_SpaceX/blob/main/EDA%20using%20Matplotlib.ipynb" TargetMode="External"/><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haimaAfreen14/DataScience_Capstone_SpaceX/blob/main/Interactive%20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b="1" i="1" dirty="0" smtClean="0">
                <a:solidFill>
                  <a:schemeClr val="bg2"/>
                </a:solidFill>
                <a:latin typeface="Abadi"/>
                <a:ea typeface="SF Pro" pitchFamily="2" charset="0"/>
                <a:cs typeface="SF Pro" pitchFamily="2" charset="0"/>
              </a:rPr>
              <a:t>SHAIMA AFREEN</a:t>
            </a:r>
            <a:endParaRPr lang="en-US" b="1" i="1" dirty="0">
              <a:solidFill>
                <a:schemeClr val="bg2"/>
              </a:solidFill>
              <a:latin typeface="Abadi"/>
              <a:ea typeface="SF Pro" pitchFamily="2" charset="0"/>
              <a:cs typeface="SF Pro" pitchFamily="2" charset="0"/>
            </a:endParaRPr>
          </a:p>
          <a:p>
            <a:r>
              <a:rPr lang="en-US" b="1" i="1" dirty="0" smtClean="0">
                <a:solidFill>
                  <a:schemeClr val="bg2"/>
                </a:solidFill>
                <a:latin typeface="Abadi" panose="020B0604020104020204" pitchFamily="34" charset="0"/>
                <a:ea typeface="SF Pro" pitchFamily="2" charset="0"/>
                <a:cs typeface="SF Pro" pitchFamily="2" charset="0"/>
              </a:rPr>
              <a:t>22-09-2022</a:t>
            </a:r>
            <a:endParaRPr lang="en-US" b="1" i="1"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2"/>
          </p:nvPr>
        </p:nvSpPr>
        <p:spPr>
          <a:xfrm>
            <a:off x="839788" y="1650841"/>
            <a:ext cx="3932237" cy="4374731"/>
          </a:xfrm>
          <a:prstGeom prst="rect">
            <a:avLst/>
          </a:prstGeom>
        </p:spPr>
        <p:txBody>
          <a:bodyPr/>
          <a:lstStyle/>
          <a:p>
            <a:r>
              <a:rPr lang="en-US" dirty="0"/>
              <a:t> </a:t>
            </a:r>
            <a:r>
              <a:rPr lang="en-US" sz="1800" dirty="0" smtClean="0">
                <a:solidFill>
                  <a:schemeClr val="accent3">
                    <a:lumMod val="25000"/>
                  </a:schemeClr>
                </a:solidFill>
                <a:latin typeface="Arial" panose="020B0604020202020204" pitchFamily="34" charset="0"/>
                <a:cs typeface="Arial" panose="020B0604020202020204" pitchFamily="34" charset="0"/>
              </a:rPr>
              <a:t>We </a:t>
            </a:r>
            <a:r>
              <a:rPr lang="en-US" sz="1800" dirty="0">
                <a:solidFill>
                  <a:schemeClr val="accent3">
                    <a:lumMod val="25000"/>
                  </a:schemeClr>
                </a:solidFill>
                <a:latin typeface="Arial" panose="020B0604020202020204" pitchFamily="34" charset="0"/>
                <a:cs typeface="Arial" panose="020B0604020202020204" pitchFamily="34" charset="0"/>
              </a:rPr>
              <a:t>performed exploratory data analysis and determined the training labels.</a:t>
            </a:r>
          </a:p>
          <a:p>
            <a:r>
              <a:rPr lang="en-US" sz="1800" dirty="0">
                <a:solidFill>
                  <a:schemeClr val="accent3">
                    <a:lumMod val="25000"/>
                  </a:schemeClr>
                </a:solidFill>
                <a:latin typeface="Arial" panose="020B0604020202020204" pitchFamily="34" charset="0"/>
                <a:cs typeface="Arial" panose="020B0604020202020204" pitchFamily="34" charset="0"/>
              </a:rPr>
              <a:t>We calculated the number of launches at each site, and the number and occurrence of each orbits</a:t>
            </a:r>
          </a:p>
          <a:p>
            <a:r>
              <a:rPr lang="en-US" sz="1800" dirty="0">
                <a:solidFill>
                  <a:schemeClr val="accent3">
                    <a:lumMod val="25000"/>
                  </a:schemeClr>
                </a:solidFill>
                <a:latin typeface="Arial" panose="020B0604020202020204" pitchFamily="34" charset="0"/>
                <a:cs typeface="Arial" panose="020B0604020202020204" pitchFamily="34" charset="0"/>
              </a:rPr>
              <a:t>We created landing outcome label from outcome column and exported the results to </a:t>
            </a:r>
            <a:r>
              <a:rPr lang="en-US" sz="1800" dirty="0" err="1">
                <a:solidFill>
                  <a:schemeClr val="accent3">
                    <a:lumMod val="25000"/>
                  </a:schemeClr>
                </a:solidFill>
                <a:latin typeface="Arial" panose="020B0604020202020204" pitchFamily="34" charset="0"/>
                <a:cs typeface="Arial" panose="020B0604020202020204" pitchFamily="34" charset="0"/>
              </a:rPr>
              <a:t>csv</a:t>
            </a:r>
            <a:r>
              <a:rPr lang="en-US" sz="1800" dirty="0">
                <a:solidFill>
                  <a:schemeClr val="accent3">
                    <a:lumMod val="25000"/>
                  </a:schemeClr>
                </a:solidFill>
                <a:latin typeface="Arial" panose="020B0604020202020204" pitchFamily="34" charset="0"/>
                <a:cs typeface="Arial" panose="020B0604020202020204" pitchFamily="34" charset="0"/>
              </a:rPr>
              <a:t>.</a:t>
            </a:r>
          </a:p>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The link to the notebook </a:t>
            </a:r>
            <a:r>
              <a:rPr lang="en-US" sz="1800" dirty="0" smtClean="0">
                <a:solidFill>
                  <a:schemeClr val="accent3">
                    <a:lumMod val="25000"/>
                  </a:schemeClr>
                </a:solidFill>
                <a:latin typeface="Arial" panose="020B0604020202020204" pitchFamily="34" charset="0"/>
                <a:cs typeface="Arial" panose="020B0604020202020204" pitchFamily="34" charset="0"/>
              </a:rPr>
              <a:t>is:</a:t>
            </a:r>
          </a:p>
          <a:p>
            <a:pPr>
              <a:lnSpc>
                <a:spcPct val="100000"/>
              </a:lnSpc>
              <a:spcBef>
                <a:spcPts val="1400"/>
              </a:spcBef>
            </a:pPr>
            <a:r>
              <a:rPr lang="en-US" sz="1800" dirty="0">
                <a:latin typeface="Arial" panose="020B0604020202020204" pitchFamily="34" charset="0"/>
                <a:cs typeface="Arial" panose="020B0604020202020204" pitchFamily="34" charset="0"/>
                <a:hlinkClick r:id="rId4"/>
              </a:rPr>
              <a:t>https://</a:t>
            </a:r>
            <a:r>
              <a:rPr lang="en-US" sz="1800" dirty="0" smtClean="0">
                <a:latin typeface="Arial" panose="020B0604020202020204" pitchFamily="34" charset="0"/>
                <a:cs typeface="Arial" panose="020B0604020202020204" pitchFamily="34" charset="0"/>
                <a:hlinkClick r:id="rId4"/>
              </a:rPr>
              <a:t>github.com/ShaimaAfreen14/DataScience_Capstone_SpaceX/blob/main/Data%20Wrangling.ipynb</a:t>
            </a:r>
            <a:endParaRPr lang="en-US" sz="1800" dirty="0" smtClean="0">
              <a:latin typeface="Arial" panose="020B0604020202020204" pitchFamily="34" charset="0"/>
              <a:cs typeface="Arial" panose="020B0604020202020204" pitchFamily="34" charset="0"/>
            </a:endParaRPr>
          </a:p>
          <a:p>
            <a:pPr>
              <a:lnSpc>
                <a:spcPct val="100000"/>
              </a:lnSpc>
              <a:spcBef>
                <a:spcPts val="1400"/>
              </a:spcBef>
            </a:pPr>
            <a:endParaRPr lang="en-US" sz="16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5" name="Picture Placeholder 14"/>
          <p:cNvPicPr>
            <a:picLocks noGrp="1" noChangeAspect="1"/>
          </p:cNvPicPr>
          <p:nvPr>
            <p:ph type="pic" idx="1"/>
          </p:nvPr>
        </p:nvPicPr>
        <p:blipFill>
          <a:blip r:embed="rId5">
            <a:extLst>
              <a:ext uri="{28A0092B-C50C-407E-A947-70E740481C1C}">
                <a14:useLocalDpi xmlns:a14="http://schemas.microsoft.com/office/drawing/2010/main" val="0"/>
              </a:ext>
            </a:extLst>
          </a:blip>
          <a:srcRect l="4315" r="4315"/>
          <a:stretch>
            <a:fillRect/>
          </a:stretch>
        </p:blipFill>
        <p:spPr>
          <a:xfrm>
            <a:off x="5608320" y="1710171"/>
            <a:ext cx="5509461" cy="4516221"/>
          </a:xfr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6048692" cy="530225"/>
          </a:xfrm>
        </p:spPr>
        <p:txBody>
          <a:bodyPr/>
          <a:lstStyle/>
          <a:p>
            <a:r>
              <a:rPr lang="en-US" sz="2800" b="1" dirty="0" smtClean="0">
                <a:solidFill>
                  <a:srgbClr val="0070C0"/>
                </a:solidFill>
                <a:latin typeface="Arial" panose="020B0604020202020204" pitchFamily="34" charset="0"/>
                <a:cs typeface="Arial" panose="020B0604020202020204" pitchFamily="34" charset="0"/>
              </a:rPr>
              <a:t>EDA with Data Visualization</a:t>
            </a:r>
            <a:endParaRPr lang="en-US" sz="2800" b="1" dirty="0">
              <a:solidFill>
                <a:srgbClr val="0070C0"/>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1"/>
          </p:nvPr>
        </p:nvSpPr>
        <p:spPr>
          <a:xfrm>
            <a:off x="5183188" y="1565651"/>
            <a:ext cx="6172200" cy="4873625"/>
          </a:xfrm>
          <a:prstGeom prst="rect">
            <a:avLst/>
          </a:prstGeom>
        </p:spPr>
        <p:txBody>
          <a:bodyPr lIns="91440" tIns="45720" rIns="91440" bIns="45720" anchor="t"/>
          <a:lstStyle/>
          <a:p>
            <a:pPr marL="0" indent="0">
              <a:buNone/>
            </a:pPr>
            <a:r>
              <a:rPr lang="en-US" sz="1800" dirty="0" smtClean="0">
                <a:latin typeface="Arial" panose="020B0604020202020204" pitchFamily="34" charset="0"/>
                <a:cs typeface="Arial" panose="020B0604020202020204" pitchFamily="34" charset="0"/>
              </a:rPr>
              <a:t>A Bar Graph </a:t>
            </a:r>
            <a:r>
              <a:rPr lang="en-US" sz="1800" dirty="0">
                <a:latin typeface="Arial" panose="020B0604020202020204" pitchFamily="34" charset="0"/>
                <a:cs typeface="Arial" panose="020B0604020202020204" pitchFamily="34" charset="0"/>
              </a:rPr>
              <a:t> to </a:t>
            </a:r>
            <a:r>
              <a:rPr lang="en-US" sz="1800" dirty="0" smtClean="0">
                <a:latin typeface="Arial" panose="020B0604020202020204" pitchFamily="34" charset="0"/>
                <a:cs typeface="Arial" panose="020B0604020202020204" pitchFamily="34" charset="0"/>
              </a:rPr>
              <a:t>analyse </a:t>
            </a:r>
            <a:r>
              <a:rPr lang="en-US" sz="1800" dirty="0">
                <a:latin typeface="Arial" panose="020B0604020202020204" pitchFamily="34" charset="0"/>
                <a:cs typeface="Arial" panose="020B0604020202020204" pitchFamily="34" charset="0"/>
              </a:rPr>
              <a:t>which orbits have high </a:t>
            </a:r>
            <a:r>
              <a:rPr lang="en-US" sz="1800" dirty="0" smtClean="0">
                <a:latin typeface="Arial" panose="020B0604020202020204" pitchFamily="34" charset="0"/>
                <a:cs typeface="Arial" panose="020B0604020202020204" pitchFamily="34" charset="0"/>
              </a:rPr>
              <a:t>success </a:t>
            </a:r>
            <a:r>
              <a:rPr lang="en-US" sz="1800" dirty="0">
                <a:latin typeface="Arial" panose="020B0604020202020204" pitchFamily="34" charset="0"/>
                <a:cs typeface="Arial" panose="020B0604020202020204" pitchFamily="34" charset="0"/>
              </a:rPr>
              <a:t>rate</a:t>
            </a:r>
            <a:r>
              <a:rPr lang="en-US" sz="1800" dirty="0" smtClean="0">
                <a:latin typeface="Arial" panose="020B0604020202020204" pitchFamily="34" charset="0"/>
                <a:cs typeface="Arial" panose="020B0604020202020204" pitchFamily="34" charset="0"/>
              </a:rPr>
              <a:t>.</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sz="1400" dirty="0" smtClean="0">
                <a:latin typeface="Arial" panose="020B0604020202020204" pitchFamily="34" charset="0"/>
                <a:cs typeface="Arial" panose="020B0604020202020204" pitchFamily="34" charset="0"/>
              </a:rPr>
              <a:t>A line graph to get yearly launch success</a:t>
            </a:r>
          </a:p>
          <a:p>
            <a:pPr marL="0" indent="0">
              <a:buNone/>
            </a:pPr>
            <a:endParaRPr lang="en-US" sz="1400" dirty="0">
              <a:latin typeface="Arial" panose="020B0604020202020204" pitchFamily="34" charset="0"/>
              <a:cs typeface="Arial" panose="020B0604020202020204" pitchFamily="34" charset="0"/>
            </a:endParaRPr>
          </a:p>
        </p:txBody>
      </p:sp>
      <p:sp>
        <p:nvSpPr>
          <p:cNvPr id="6" name="Text Placeholder 5"/>
          <p:cNvSpPr>
            <a:spLocks noGrp="1"/>
          </p:cNvSpPr>
          <p:nvPr>
            <p:ph type="body" sz="half" idx="2"/>
          </p:nvPr>
        </p:nvSpPr>
        <p:spPr>
          <a:xfrm>
            <a:off x="839788" y="1616830"/>
            <a:ext cx="3932237" cy="3811588"/>
          </a:xfrm>
        </p:spPr>
        <p:txBody>
          <a:bodyPr/>
          <a:lstStyle/>
          <a:p>
            <a:pPr marL="285750" indent="-285750">
              <a:buFont typeface="Arial" panose="020B0604020202020204" pitchFamily="34" charset="0"/>
              <a:buChar char="•"/>
            </a:pPr>
            <a:r>
              <a:rPr lang="en-US" sz="1800" dirty="0">
                <a:solidFill>
                  <a:schemeClr val="accent3">
                    <a:lumMod val="25000"/>
                  </a:schemeClr>
                </a:solidFill>
                <a:latin typeface="Arial" panose="020B0604020202020204" pitchFamily="34" charset="0"/>
                <a:cs typeface="Arial" panose="020B0604020202020204" pitchFamily="34" charset="0"/>
              </a:rPr>
              <a:t>We explored the data by visualizing the relationship between flight number and launch Site, payload and launch site, success rate of each orbit type, flight number and orbit type, the launch success </a:t>
            </a:r>
            <a:r>
              <a:rPr lang="en-US" sz="1800" dirty="0" smtClean="0">
                <a:solidFill>
                  <a:schemeClr val="accent3">
                    <a:lumMod val="25000"/>
                  </a:schemeClr>
                </a:solidFill>
                <a:latin typeface="Arial" panose="020B0604020202020204" pitchFamily="34" charset="0"/>
                <a:cs typeface="Arial" panose="020B0604020202020204" pitchFamily="34" charset="0"/>
              </a:rPr>
              <a:t>yearly</a:t>
            </a:r>
          </a:p>
          <a:p>
            <a:pPr marL="285750" indent="-285750">
              <a:buFont typeface="Arial" panose="020B0604020202020204" pitchFamily="34" charset="0"/>
              <a:buChar char="•"/>
            </a:pPr>
            <a:r>
              <a:rPr lang="en-US" sz="1800" dirty="0" err="1" smtClean="0">
                <a:solidFill>
                  <a:schemeClr val="accent3">
                    <a:lumMod val="25000"/>
                  </a:schemeClr>
                </a:solidFill>
                <a:latin typeface="Arial" panose="020B0604020202020204" pitchFamily="34" charset="0"/>
                <a:cs typeface="Arial" panose="020B0604020202020204" pitchFamily="34" charset="0"/>
              </a:rPr>
              <a:t>Github</a:t>
            </a:r>
            <a:r>
              <a:rPr lang="en-US" sz="1800" dirty="0" smtClean="0">
                <a:solidFill>
                  <a:schemeClr val="accent3">
                    <a:lumMod val="25000"/>
                  </a:schemeClr>
                </a:solidFill>
                <a:latin typeface="Arial" panose="020B0604020202020204" pitchFamily="34" charset="0"/>
                <a:cs typeface="Arial" panose="020B0604020202020204" pitchFamily="34" charset="0"/>
              </a:rPr>
              <a:t> URL:</a:t>
            </a:r>
          </a:p>
          <a:p>
            <a:pPr marL="285750" indent="-285750">
              <a:buFont typeface="Arial" panose="020B0604020202020204" pitchFamily="34" charset="0"/>
              <a:buChar char="•"/>
            </a:pPr>
            <a:r>
              <a:rPr lang="en-US" sz="1800" dirty="0">
                <a:solidFill>
                  <a:schemeClr val="accent3">
                    <a:lumMod val="25000"/>
                  </a:schemeClr>
                </a:solidFill>
                <a:latin typeface="Arial" panose="020B0604020202020204" pitchFamily="34" charset="0"/>
                <a:cs typeface="Arial" panose="020B0604020202020204" pitchFamily="34" charset="0"/>
                <a:hlinkClick r:id="rId3"/>
              </a:rPr>
              <a:t>https://github.com/ShaimaAfreen14/DataScience_Capstone_SpaceX/blob/main/EDA%20using%20Matplotlib.ipynb</a:t>
            </a:r>
            <a:endParaRPr lang="en-US" sz="1800" dirty="0" smtClean="0">
              <a:solidFill>
                <a:schemeClr val="accent3">
                  <a:lumMod val="25000"/>
                </a:schemeClr>
              </a:solidFill>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189" y="2242791"/>
            <a:ext cx="4861564" cy="198665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3187" y="4811373"/>
            <a:ext cx="4861565" cy="1627903"/>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674234"/>
            <a:ext cx="9745589" cy="4849395"/>
          </a:xfrm>
          <a:prstGeom prst="rect">
            <a:avLst/>
          </a:prstGeom>
        </p:spPr>
        <p:txBody>
          <a:bodyPr lIns="91440" tIns="45720" rIns="91440" bIns="45720" anchor="t"/>
          <a:lstStyle/>
          <a:p>
            <a:r>
              <a:rPr lang="en-US" sz="1400" dirty="0" smtClean="0">
                <a:latin typeface="Arial" panose="020B0604020202020204" pitchFamily="34" charset="0"/>
                <a:cs typeface="Arial" panose="020B0604020202020204" pitchFamily="34" charset="0"/>
              </a:rPr>
              <a:t>First we stored the dataset in a </a:t>
            </a:r>
            <a:r>
              <a:rPr lang="en-US" sz="1400" dirty="0" err="1" smtClean="0">
                <a:latin typeface="Arial" panose="020B0604020202020204" pitchFamily="34" charset="0"/>
                <a:cs typeface="Arial" panose="020B0604020202020204" pitchFamily="34" charset="0"/>
              </a:rPr>
              <a:t>batabase</a:t>
            </a:r>
            <a:r>
              <a:rPr lang="en-US" sz="1400" dirty="0" smtClean="0">
                <a:latin typeface="Arial" panose="020B0604020202020204" pitchFamily="34" charset="0"/>
                <a:cs typeface="Arial" panose="020B0604020202020204" pitchFamily="34" charset="0"/>
              </a:rPr>
              <a:t> table.</a:t>
            </a:r>
          </a:p>
          <a:p>
            <a:r>
              <a:rPr lang="en-US" sz="1400" dirty="0" smtClean="0">
                <a:latin typeface="Arial" panose="020B0604020202020204" pitchFamily="34" charset="0"/>
                <a:cs typeface="Arial" panose="020B0604020202020204" pitchFamily="34" charset="0"/>
              </a:rPr>
              <a:t>To get insight from the data we performed following </a:t>
            </a:r>
            <a:r>
              <a:rPr lang="en-US" sz="1400" dirty="0" err="1" smtClean="0">
                <a:latin typeface="Arial" panose="020B0604020202020204" pitchFamily="34" charset="0"/>
                <a:cs typeface="Arial" panose="020B0604020202020204" pitchFamily="34" charset="0"/>
              </a:rPr>
              <a:t>sql</a:t>
            </a:r>
            <a:r>
              <a:rPr lang="en-US" sz="1400" dirty="0" smtClean="0">
                <a:latin typeface="Arial" panose="020B0604020202020204" pitchFamily="34" charset="0"/>
                <a:cs typeface="Arial" panose="020B0604020202020204" pitchFamily="34" charset="0"/>
              </a:rPr>
              <a:t> queries:</a:t>
            </a:r>
          </a:p>
          <a:p>
            <a:pPr lvl="1"/>
            <a:r>
              <a:rPr lang="en-US" sz="1400" dirty="0" smtClean="0">
                <a:latin typeface="Arial" panose="020B0604020202020204" pitchFamily="34" charset="0"/>
                <a:cs typeface="Arial" panose="020B0604020202020204" pitchFamily="34" charset="0"/>
              </a:rPr>
              <a:t>Displayed </a:t>
            </a:r>
            <a:r>
              <a:rPr lang="en-US" sz="1400" dirty="0">
                <a:latin typeface="Arial" panose="020B0604020202020204" pitchFamily="34" charset="0"/>
                <a:cs typeface="Arial" panose="020B0604020202020204" pitchFamily="34" charset="0"/>
              </a:rPr>
              <a:t>the names of the unique launch sites in the space mission</a:t>
            </a:r>
          </a:p>
          <a:p>
            <a:pPr lvl="1"/>
            <a:r>
              <a:rPr lang="en-US" sz="1400" dirty="0" smtClean="0">
                <a:latin typeface="Arial" panose="020B0604020202020204" pitchFamily="34" charset="0"/>
                <a:cs typeface="Arial" panose="020B0604020202020204" pitchFamily="34" charset="0"/>
              </a:rPr>
              <a:t>Displayed </a:t>
            </a:r>
            <a:r>
              <a:rPr lang="en-US" sz="1400" dirty="0">
                <a:latin typeface="Arial" panose="020B0604020202020204" pitchFamily="34" charset="0"/>
                <a:cs typeface="Arial" panose="020B0604020202020204" pitchFamily="34" charset="0"/>
              </a:rPr>
              <a:t>5 records where launch sites begin with the string 'CCA'</a:t>
            </a:r>
          </a:p>
          <a:p>
            <a:pPr lvl="1"/>
            <a:r>
              <a:rPr lang="en-US" sz="1400" dirty="0" smtClean="0">
                <a:latin typeface="Arial" panose="020B0604020202020204" pitchFamily="34" charset="0"/>
                <a:cs typeface="Arial" panose="020B0604020202020204" pitchFamily="34" charset="0"/>
              </a:rPr>
              <a:t>Displayed the </a:t>
            </a:r>
            <a:r>
              <a:rPr lang="en-US" sz="1400" dirty="0">
                <a:latin typeface="Arial" panose="020B0604020202020204" pitchFamily="34" charset="0"/>
                <a:cs typeface="Arial" panose="020B0604020202020204" pitchFamily="34" charset="0"/>
              </a:rPr>
              <a:t>total payload mass carried by boosters launched by NASA (CRS)</a:t>
            </a:r>
          </a:p>
          <a:p>
            <a:pPr lvl="1"/>
            <a:r>
              <a:rPr lang="en-US" sz="1400" dirty="0" smtClean="0">
                <a:latin typeface="Arial" panose="020B0604020202020204" pitchFamily="34" charset="0"/>
                <a:cs typeface="Arial" panose="020B0604020202020204" pitchFamily="34" charset="0"/>
              </a:rPr>
              <a:t>Displayed </a:t>
            </a:r>
            <a:r>
              <a:rPr lang="en-US" sz="1400" dirty="0">
                <a:latin typeface="Arial" panose="020B0604020202020204" pitchFamily="34" charset="0"/>
                <a:cs typeface="Arial" panose="020B0604020202020204" pitchFamily="34" charset="0"/>
              </a:rPr>
              <a:t>average payload mass carried by booster version F9 v1.1</a:t>
            </a:r>
          </a:p>
          <a:p>
            <a:pPr lvl="1"/>
            <a:r>
              <a:rPr lang="en-US" sz="1400" dirty="0" smtClean="0">
                <a:latin typeface="Arial" panose="020B0604020202020204" pitchFamily="34" charset="0"/>
                <a:cs typeface="Arial" panose="020B0604020202020204" pitchFamily="34" charset="0"/>
              </a:rPr>
              <a:t>Listed </a:t>
            </a:r>
            <a:r>
              <a:rPr lang="en-US" sz="1400" dirty="0">
                <a:latin typeface="Arial" panose="020B0604020202020204" pitchFamily="34" charset="0"/>
                <a:cs typeface="Arial" panose="020B0604020202020204" pitchFamily="34" charset="0"/>
              </a:rPr>
              <a:t>the date when the first successful landing outcome in ground pad was </a:t>
            </a:r>
            <a:r>
              <a:rPr lang="en-US" sz="1400" dirty="0" err="1">
                <a:latin typeface="Arial" panose="020B0604020202020204" pitchFamily="34" charset="0"/>
                <a:cs typeface="Arial" panose="020B0604020202020204" pitchFamily="34" charset="0"/>
              </a:rPr>
              <a:t>acheived</a:t>
            </a:r>
            <a:r>
              <a:rPr lang="en-US" sz="1400" dirty="0">
                <a:latin typeface="Arial" panose="020B0604020202020204" pitchFamily="34" charset="0"/>
                <a:cs typeface="Arial" panose="020B0604020202020204" pitchFamily="34" charset="0"/>
              </a:rPr>
              <a:t>.</a:t>
            </a:r>
          </a:p>
          <a:p>
            <a:pPr lvl="1"/>
            <a:r>
              <a:rPr lang="en-US" sz="1400" dirty="0" smtClean="0">
                <a:latin typeface="Arial" panose="020B0604020202020204" pitchFamily="34" charset="0"/>
                <a:cs typeface="Arial" panose="020B0604020202020204" pitchFamily="34" charset="0"/>
              </a:rPr>
              <a:t>Listed </a:t>
            </a:r>
            <a:r>
              <a:rPr lang="en-US" sz="1400" dirty="0">
                <a:latin typeface="Arial" panose="020B0604020202020204" pitchFamily="34" charset="0"/>
                <a:cs typeface="Arial" panose="020B0604020202020204" pitchFamily="34" charset="0"/>
              </a:rPr>
              <a:t>the names of the boosters which have success in drone ship and have payload mass greater than 4000 but less than 6000</a:t>
            </a:r>
          </a:p>
          <a:p>
            <a:pPr lvl="1"/>
            <a:r>
              <a:rPr lang="en-US" sz="1400" dirty="0" smtClean="0">
                <a:latin typeface="Arial" panose="020B0604020202020204" pitchFamily="34" charset="0"/>
                <a:cs typeface="Arial" panose="020B0604020202020204" pitchFamily="34" charset="0"/>
              </a:rPr>
              <a:t>Listed the </a:t>
            </a:r>
            <a:r>
              <a:rPr lang="en-US" sz="1400" dirty="0">
                <a:latin typeface="Arial" panose="020B0604020202020204" pitchFamily="34" charset="0"/>
                <a:cs typeface="Arial" panose="020B0604020202020204" pitchFamily="34" charset="0"/>
              </a:rPr>
              <a:t>total number of successful and failure mission outcomes</a:t>
            </a:r>
          </a:p>
          <a:p>
            <a:pPr lvl="1"/>
            <a:r>
              <a:rPr lang="en-US" sz="1400" dirty="0" smtClean="0">
                <a:latin typeface="Arial" panose="020B0604020202020204" pitchFamily="34" charset="0"/>
                <a:cs typeface="Arial" panose="020B0604020202020204" pitchFamily="34" charset="0"/>
              </a:rPr>
              <a:t>Listed </a:t>
            </a:r>
            <a:r>
              <a:rPr lang="en-US" sz="1400" dirty="0">
                <a:latin typeface="Arial" panose="020B0604020202020204" pitchFamily="34" charset="0"/>
                <a:cs typeface="Arial" panose="020B0604020202020204" pitchFamily="34" charset="0"/>
              </a:rPr>
              <a:t>the names of the </a:t>
            </a:r>
            <a:r>
              <a:rPr lang="en-US" sz="1400" dirty="0" err="1">
                <a:latin typeface="Arial" panose="020B0604020202020204" pitchFamily="34" charset="0"/>
                <a:cs typeface="Arial" panose="020B0604020202020204" pitchFamily="34" charset="0"/>
              </a:rPr>
              <a:t>booster_versions</a:t>
            </a:r>
            <a:r>
              <a:rPr lang="en-US" sz="1400" dirty="0">
                <a:latin typeface="Arial" panose="020B0604020202020204" pitchFamily="34" charset="0"/>
                <a:cs typeface="Arial" panose="020B0604020202020204" pitchFamily="34" charset="0"/>
              </a:rPr>
              <a:t> which have carried the maximum payload mass. Use a </a:t>
            </a:r>
            <a:r>
              <a:rPr lang="en-US" sz="1400" dirty="0" err="1">
                <a:latin typeface="Arial" panose="020B0604020202020204" pitchFamily="34" charset="0"/>
                <a:cs typeface="Arial" panose="020B0604020202020204" pitchFamily="34" charset="0"/>
              </a:rPr>
              <a:t>subquery</a:t>
            </a:r>
            <a:endParaRPr lang="en-US" sz="1400" dirty="0">
              <a:latin typeface="Arial" panose="020B0604020202020204" pitchFamily="34" charset="0"/>
              <a:cs typeface="Arial" panose="020B0604020202020204" pitchFamily="34" charset="0"/>
            </a:endParaRPr>
          </a:p>
          <a:p>
            <a:pPr lvl="1"/>
            <a:r>
              <a:rPr lang="en-US" sz="1400" dirty="0" smtClean="0">
                <a:latin typeface="Arial" panose="020B0604020202020204" pitchFamily="34" charset="0"/>
                <a:cs typeface="Arial" panose="020B0604020202020204" pitchFamily="34" charset="0"/>
              </a:rPr>
              <a:t>Listed </a:t>
            </a:r>
            <a:r>
              <a:rPr lang="en-US" sz="1400" dirty="0">
                <a:latin typeface="Arial" panose="020B0604020202020204" pitchFamily="34" charset="0"/>
                <a:cs typeface="Arial" panose="020B0604020202020204" pitchFamily="34" charset="0"/>
              </a:rPr>
              <a:t>the failed </a:t>
            </a:r>
            <a:r>
              <a:rPr lang="en-US" sz="1400" dirty="0" err="1">
                <a:latin typeface="Arial" panose="020B0604020202020204" pitchFamily="34" charset="0"/>
                <a:cs typeface="Arial" panose="020B0604020202020204" pitchFamily="34" charset="0"/>
              </a:rPr>
              <a:t>landing_outcomes</a:t>
            </a:r>
            <a:r>
              <a:rPr lang="en-US" sz="1400" dirty="0">
                <a:latin typeface="Arial" panose="020B0604020202020204" pitchFamily="34" charset="0"/>
                <a:cs typeface="Arial" panose="020B0604020202020204" pitchFamily="34" charset="0"/>
              </a:rPr>
              <a:t> in drone ship, their booster versions, and launch site names for in year 2015</a:t>
            </a:r>
          </a:p>
          <a:p>
            <a:pPr lvl="1"/>
            <a:r>
              <a:rPr lang="en-US" sz="1400" dirty="0" smtClean="0">
                <a:latin typeface="Arial" panose="020B0604020202020204" pitchFamily="34" charset="0"/>
                <a:cs typeface="Arial" panose="020B0604020202020204" pitchFamily="34" charset="0"/>
              </a:rPr>
              <a:t>Ranked </a:t>
            </a:r>
            <a:r>
              <a:rPr lang="en-US" sz="1400" dirty="0">
                <a:latin typeface="Arial" panose="020B0604020202020204" pitchFamily="34" charset="0"/>
                <a:cs typeface="Arial" panose="020B0604020202020204" pitchFamily="34" charset="0"/>
              </a:rPr>
              <a:t>the count of landing outcomes (such as Failure (drone ship) or Success (ground pad)) between the date 2010-06-04 and 2017-03-20, in descending </a:t>
            </a:r>
            <a:r>
              <a:rPr lang="en-US" sz="1400" dirty="0" smtClean="0">
                <a:latin typeface="Arial" panose="020B0604020202020204" pitchFamily="34" charset="0"/>
                <a:cs typeface="Arial" panose="020B0604020202020204" pitchFamily="34" charset="0"/>
              </a:rPr>
              <a:t>order</a:t>
            </a:r>
          </a:p>
          <a:p>
            <a:pPr marL="457200" lvl="1" indent="0">
              <a:buNone/>
            </a:pPr>
            <a:r>
              <a:rPr lang="en-US" sz="1600" b="1" dirty="0" err="1" smtClean="0">
                <a:latin typeface="Arial" panose="020B0604020202020204" pitchFamily="34" charset="0"/>
                <a:cs typeface="Arial" panose="020B0604020202020204" pitchFamily="34" charset="0"/>
              </a:rPr>
              <a:t>Github</a:t>
            </a:r>
            <a:r>
              <a:rPr lang="en-US" sz="1600" b="1" dirty="0" smtClean="0">
                <a:latin typeface="Arial" panose="020B0604020202020204" pitchFamily="34" charset="0"/>
                <a:cs typeface="Arial" panose="020B0604020202020204" pitchFamily="34" charset="0"/>
              </a:rPr>
              <a:t> URL:</a:t>
            </a:r>
          </a:p>
          <a:p>
            <a:pPr marL="457200" lvl="1" indent="0">
              <a:buNone/>
            </a:pPr>
            <a:r>
              <a:rPr lang="en-US" sz="1400" dirty="0">
                <a:latin typeface="Arial" panose="020B0604020202020204" pitchFamily="34" charset="0"/>
                <a:cs typeface="Arial" panose="020B0604020202020204" pitchFamily="34" charset="0"/>
                <a:hlinkClick r:id="rId3" action="ppaction://hlinksldjump"/>
              </a:rPr>
              <a:t>https://github.com/ShaimaAfreen14/DataScience_Capstone_SpaceX/blob/main/EDA%20with%20SQL.ipynb</a:t>
            </a:r>
            <a:endParaRPr lang="en-US" sz="1400" dirty="0" smtClean="0">
              <a:latin typeface="Arial" panose="020B0604020202020204" pitchFamily="34" charset="0"/>
              <a:cs typeface="Arial" panose="020B0604020202020204" pitchFamily="34" charset="0"/>
            </a:endParaRPr>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483167"/>
            <a:ext cx="10515600" cy="5108702"/>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We assigned the feature launch outcomes (failure or success) to class 0 and 1.i.e., 0 for failure, and 1 for success.</a:t>
            </a:r>
          </a:p>
          <a:p>
            <a:pPr>
              <a:lnSpc>
                <a:spcPct val="100000"/>
              </a:lnSpc>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Using the color-labeled marker clusters, we identified which launch sites have relatively high success rate. </a:t>
            </a:r>
          </a:p>
          <a:p>
            <a:pPr>
              <a:lnSpc>
                <a:spcPct val="100000"/>
              </a:lnSpc>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We calculated the distances between a launch site to its proximities. We answered some question for instance:</a:t>
            </a:r>
          </a:p>
          <a:p>
            <a:pPr lvl="1">
              <a:lnSpc>
                <a:spcPct val="100000"/>
              </a:lnSpc>
              <a:spcBef>
                <a:spcPts val="1400"/>
              </a:spcBef>
              <a:buFontTx/>
              <a:buChar char="-"/>
            </a:pPr>
            <a:r>
              <a:rPr lang="en-US" sz="1600" dirty="0">
                <a:solidFill>
                  <a:schemeClr val="bg2">
                    <a:lumMod val="50000"/>
                  </a:schemeClr>
                </a:solidFill>
                <a:latin typeface="Arial" panose="020B0604020202020204" pitchFamily="34" charset="0"/>
                <a:cs typeface="Arial" panose="020B0604020202020204" pitchFamily="34" charset="0"/>
              </a:rPr>
              <a:t>Are launch sites near railways, highways and coastlines.</a:t>
            </a:r>
          </a:p>
          <a:p>
            <a:pPr lvl="1">
              <a:lnSpc>
                <a:spcPct val="100000"/>
              </a:lnSpc>
              <a:spcBef>
                <a:spcPts val="1400"/>
              </a:spcBef>
              <a:buFontTx/>
              <a:buChar char="-"/>
            </a:pPr>
            <a:r>
              <a:rPr lang="en-US" sz="1600" dirty="0">
                <a:solidFill>
                  <a:schemeClr val="bg2">
                    <a:lumMod val="50000"/>
                  </a:schemeClr>
                </a:solidFill>
                <a:latin typeface="Arial" panose="020B0604020202020204" pitchFamily="34" charset="0"/>
                <a:cs typeface="Arial" panose="020B0604020202020204" pitchFamily="34" charset="0"/>
              </a:rPr>
              <a:t>Do launch sites keep certain distance away from </a:t>
            </a:r>
            <a:r>
              <a:rPr lang="en-US" sz="1600" dirty="0" smtClean="0">
                <a:solidFill>
                  <a:schemeClr val="bg2">
                    <a:lumMod val="50000"/>
                  </a:schemeClr>
                </a:solidFill>
                <a:latin typeface="Arial" panose="020B0604020202020204" pitchFamily="34" charset="0"/>
                <a:cs typeface="Arial" panose="020B0604020202020204" pitchFamily="34" charset="0"/>
              </a:rPr>
              <a:t>cities.</a:t>
            </a:r>
          </a:p>
          <a:p>
            <a:pPr marL="457200" lvl="1" indent="0">
              <a:lnSpc>
                <a:spcPct val="100000"/>
              </a:lnSpc>
              <a:spcBef>
                <a:spcPts val="1400"/>
              </a:spcBef>
              <a:buNone/>
            </a:pPr>
            <a:r>
              <a:rPr lang="en-US" sz="1600" b="1" dirty="0" smtClean="0">
                <a:latin typeface="Arial" panose="020B0604020202020204" pitchFamily="34" charset="0"/>
                <a:cs typeface="Arial" panose="020B0604020202020204" pitchFamily="34" charset="0"/>
              </a:rPr>
              <a:t>GitHub URL:</a:t>
            </a:r>
          </a:p>
          <a:p>
            <a:pPr marL="457200" lvl="1" indent="0">
              <a:lnSpc>
                <a:spcPct val="100000"/>
              </a:lnSpc>
              <a:spcBef>
                <a:spcPts val="1400"/>
              </a:spcBef>
              <a:buNone/>
            </a:pPr>
            <a:r>
              <a:rPr lang="en-US" sz="1800" dirty="0">
                <a:latin typeface="Arial" panose="020B0604020202020204" pitchFamily="34" charset="0"/>
                <a:cs typeface="Arial" panose="020B0604020202020204" pitchFamily="34" charset="0"/>
                <a:hlinkClick r:id="rId3" action="ppaction://hlinksldjump"/>
              </a:rPr>
              <a:t>https://github.com/ShaimaAfreen14/DataScience_Capstone_SpaceX/blob/main/Interactive%20Visual%20Analytics%20and%20Dashboard.ipynb</a:t>
            </a:r>
            <a:endParaRPr lang="en-US" sz="1800" dirty="0" smtClean="0">
              <a:latin typeface="Arial" panose="020B0604020202020204" pitchFamily="34" charset="0"/>
              <a:cs typeface="Arial" panose="020B0604020202020204" pitchFamily="34" charset="0"/>
            </a:endParaRPr>
          </a:p>
          <a:p>
            <a:pPr lvl="1">
              <a:lnSpc>
                <a:spcPct val="100000"/>
              </a:lnSpc>
              <a:spcBef>
                <a:spcPts val="1400"/>
              </a:spcBef>
              <a:buFontTx/>
              <a:buChar char="-"/>
            </a:pPr>
            <a:endParaRPr lang="en-US" sz="1800" dirty="0">
              <a:solidFill>
                <a:schemeClr val="bg2">
                  <a:lumMod val="50000"/>
                </a:schemeClr>
              </a:solidFill>
              <a:latin typeface="Arial" panose="020B0604020202020204" pitchFamily="34" charset="0"/>
              <a:cs typeface="Arial" panose="020B0604020202020204" pitchFamily="34" charset="0"/>
            </a:endParaRP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We built an interactive dashboard with Plotly dash</a:t>
            </a:r>
          </a:p>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We plotted pie charts showing the total launches by a certain </a:t>
            </a:r>
            <a:r>
              <a:rPr lang="en-US" sz="1800" dirty="0" smtClean="0">
                <a:solidFill>
                  <a:schemeClr val="accent3">
                    <a:lumMod val="25000"/>
                  </a:schemeClr>
                </a:solidFill>
                <a:latin typeface="Arial" panose="020B0604020202020204" pitchFamily="34" charset="0"/>
                <a:cs typeface="Arial" panose="020B0604020202020204" pitchFamily="34" charset="0"/>
              </a:rPr>
              <a:t>site or all sites.</a:t>
            </a:r>
            <a:endParaRPr lang="en-US" sz="1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We plotted scatter graph showing the relationship with Outcome and Payload Mass (Kg) for the different booster </a:t>
            </a:r>
            <a:r>
              <a:rPr lang="en-US" sz="1800" dirty="0" smtClean="0">
                <a:solidFill>
                  <a:schemeClr val="accent3">
                    <a:lumMod val="25000"/>
                  </a:schemeClr>
                </a:solidFill>
                <a:latin typeface="Arial" panose="020B0604020202020204" pitchFamily="34" charset="0"/>
                <a:cs typeface="Arial" panose="020B0604020202020204" pitchFamily="34" charset="0"/>
              </a:rPr>
              <a:t>version</a:t>
            </a:r>
          </a:p>
          <a:p>
            <a:pPr>
              <a:lnSpc>
                <a:spcPct val="100000"/>
              </a:lnSpc>
              <a:spcBef>
                <a:spcPts val="1400"/>
              </a:spcBef>
            </a:pPr>
            <a:r>
              <a:rPr lang="en-US" sz="1800" dirty="0" smtClean="0">
                <a:solidFill>
                  <a:schemeClr val="accent3">
                    <a:lumMod val="25000"/>
                  </a:schemeClr>
                </a:solidFill>
                <a:latin typeface="Arial" panose="020B0604020202020204" pitchFamily="34" charset="0"/>
                <a:cs typeface="Arial" panose="020B0604020202020204" pitchFamily="34" charset="0"/>
              </a:rPr>
              <a:t>GitHub URL:</a:t>
            </a:r>
          </a:p>
          <a:p>
            <a:pPr>
              <a:lnSpc>
                <a:spcPct val="100000"/>
              </a:lnSpc>
              <a:spcBef>
                <a:spcPts val="1400"/>
              </a:spcBef>
            </a:pPr>
            <a:r>
              <a:rPr lang="en-US" sz="1800" dirty="0">
                <a:latin typeface="Arial" panose="020B0604020202020204" pitchFamily="34" charset="0"/>
                <a:cs typeface="Arial" panose="020B0604020202020204" pitchFamily="34" charset="0"/>
                <a:hlinkClick r:id="rId3"/>
              </a:rPr>
              <a:t>https://github.com/ShaimaAfreen14/DataScience_Capstone_SpaceX/blob/main/Interactive%20Dashboard.py</a:t>
            </a:r>
            <a:endParaRPr lang="en-US" sz="1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552669"/>
            <a:ext cx="9745589" cy="4351338"/>
          </a:xfrm>
          <a:prstGeom prst="rect">
            <a:avLst/>
          </a:prstGeom>
        </p:spPr>
        <p:txBody>
          <a:bodyPr>
            <a:normAutofit/>
          </a:bodyPr>
          <a:lstStyle/>
          <a:p>
            <a:pPr marL="457200" lvl="1" indent="0">
              <a:buNone/>
            </a:pPr>
            <a:r>
              <a:rPr lang="en-US" sz="1400" b="1" u="sng" dirty="0" smtClean="0">
                <a:solidFill>
                  <a:schemeClr val="accent3">
                    <a:lumMod val="25000"/>
                  </a:schemeClr>
                </a:solidFill>
                <a:latin typeface="Arial" panose="020B0604020202020204" pitchFamily="34" charset="0"/>
                <a:cs typeface="Arial" panose="020B0604020202020204" pitchFamily="34" charset="0"/>
              </a:rPr>
              <a:t>Building Model:</a:t>
            </a:r>
          </a:p>
          <a:p>
            <a:pPr lvl="1"/>
            <a:r>
              <a:rPr lang="en-US" sz="1400" dirty="0" smtClean="0">
                <a:solidFill>
                  <a:schemeClr val="accent3">
                    <a:lumMod val="25000"/>
                  </a:schemeClr>
                </a:solidFill>
                <a:latin typeface="Arial" panose="020B0604020202020204" pitchFamily="34" charset="0"/>
                <a:cs typeface="Arial" panose="020B0604020202020204" pitchFamily="34" charset="0"/>
              </a:rPr>
              <a:t>We </a:t>
            </a:r>
            <a:r>
              <a:rPr lang="en-US" sz="1400" dirty="0">
                <a:solidFill>
                  <a:schemeClr val="accent3">
                    <a:lumMod val="25000"/>
                  </a:schemeClr>
                </a:solidFill>
                <a:latin typeface="Arial" panose="020B0604020202020204" pitchFamily="34" charset="0"/>
                <a:cs typeface="Arial" panose="020B0604020202020204" pitchFamily="34" charset="0"/>
              </a:rPr>
              <a:t>loaded the data using numpy and </a:t>
            </a:r>
            <a:r>
              <a:rPr lang="en-US" sz="1400" dirty="0" smtClean="0">
                <a:solidFill>
                  <a:schemeClr val="accent3">
                    <a:lumMod val="25000"/>
                  </a:schemeClr>
                </a:solidFill>
                <a:latin typeface="Arial" panose="020B0604020202020204" pitchFamily="34" charset="0"/>
                <a:cs typeface="Arial" panose="020B0604020202020204" pitchFamily="34" charset="0"/>
              </a:rPr>
              <a:t>pandas</a:t>
            </a:r>
          </a:p>
          <a:p>
            <a:pPr lvl="1"/>
            <a:r>
              <a:rPr lang="en-US" sz="1400" dirty="0">
                <a:solidFill>
                  <a:schemeClr val="accent3">
                    <a:lumMod val="25000"/>
                  </a:schemeClr>
                </a:solidFill>
                <a:latin typeface="Arial" panose="020B0604020202020204" pitchFamily="34" charset="0"/>
                <a:cs typeface="Arial" panose="020B0604020202020204" pitchFamily="34" charset="0"/>
              </a:rPr>
              <a:t>T</a:t>
            </a:r>
            <a:r>
              <a:rPr lang="en-US" sz="1400" dirty="0" smtClean="0">
                <a:solidFill>
                  <a:schemeClr val="accent3">
                    <a:lumMod val="25000"/>
                  </a:schemeClr>
                </a:solidFill>
                <a:latin typeface="Arial" panose="020B0604020202020204" pitchFamily="34" charset="0"/>
                <a:cs typeface="Arial" panose="020B0604020202020204" pitchFamily="34" charset="0"/>
              </a:rPr>
              <a:t>ransformed </a:t>
            </a:r>
            <a:r>
              <a:rPr lang="en-US" sz="1400" dirty="0">
                <a:solidFill>
                  <a:schemeClr val="accent3">
                    <a:lumMod val="25000"/>
                  </a:schemeClr>
                </a:solidFill>
                <a:latin typeface="Arial" panose="020B0604020202020204" pitchFamily="34" charset="0"/>
                <a:cs typeface="Arial" panose="020B0604020202020204" pitchFamily="34" charset="0"/>
              </a:rPr>
              <a:t>the </a:t>
            </a:r>
            <a:r>
              <a:rPr lang="en-US" sz="1400" dirty="0" smtClean="0">
                <a:solidFill>
                  <a:schemeClr val="accent3">
                    <a:lumMod val="25000"/>
                  </a:schemeClr>
                </a:solidFill>
                <a:latin typeface="Arial" panose="020B0604020202020204" pitchFamily="34" charset="0"/>
                <a:cs typeface="Arial" panose="020B0604020202020204" pitchFamily="34" charset="0"/>
              </a:rPr>
              <a:t>data</a:t>
            </a:r>
          </a:p>
          <a:p>
            <a:pPr lvl="1"/>
            <a:r>
              <a:rPr lang="en-US" sz="1400" dirty="0">
                <a:solidFill>
                  <a:schemeClr val="accent3">
                    <a:lumMod val="25000"/>
                  </a:schemeClr>
                </a:solidFill>
                <a:latin typeface="Arial" panose="020B0604020202020204" pitchFamily="34" charset="0"/>
                <a:cs typeface="Arial" panose="020B0604020202020204" pitchFamily="34" charset="0"/>
              </a:rPr>
              <a:t>S</a:t>
            </a:r>
            <a:r>
              <a:rPr lang="en-US" sz="1400" dirty="0" smtClean="0">
                <a:solidFill>
                  <a:schemeClr val="accent3">
                    <a:lumMod val="25000"/>
                  </a:schemeClr>
                </a:solidFill>
                <a:latin typeface="Arial" panose="020B0604020202020204" pitchFamily="34" charset="0"/>
                <a:cs typeface="Arial" panose="020B0604020202020204" pitchFamily="34" charset="0"/>
              </a:rPr>
              <a:t>plit </a:t>
            </a:r>
            <a:r>
              <a:rPr lang="en-US" sz="1400" dirty="0">
                <a:solidFill>
                  <a:schemeClr val="accent3">
                    <a:lumMod val="25000"/>
                  </a:schemeClr>
                </a:solidFill>
                <a:latin typeface="Arial" panose="020B0604020202020204" pitchFamily="34" charset="0"/>
                <a:cs typeface="Arial" panose="020B0604020202020204" pitchFamily="34" charset="0"/>
              </a:rPr>
              <a:t>our data into training and </a:t>
            </a:r>
            <a:r>
              <a:rPr lang="en-US" sz="1400" dirty="0" smtClean="0">
                <a:solidFill>
                  <a:schemeClr val="accent3">
                    <a:lumMod val="25000"/>
                  </a:schemeClr>
                </a:solidFill>
                <a:latin typeface="Arial" panose="020B0604020202020204" pitchFamily="34" charset="0"/>
                <a:cs typeface="Arial" panose="020B0604020202020204" pitchFamily="34" charset="0"/>
              </a:rPr>
              <a:t>test data sets.</a:t>
            </a:r>
          </a:p>
          <a:p>
            <a:pPr lvl="1"/>
            <a:r>
              <a:rPr lang="en-US" sz="1400" dirty="0">
                <a:solidFill>
                  <a:schemeClr val="accent3">
                    <a:lumMod val="25000"/>
                  </a:schemeClr>
                </a:solidFill>
                <a:latin typeface="Arial" panose="020B0604020202020204" pitchFamily="34" charset="0"/>
                <a:cs typeface="Arial" panose="020B0604020202020204" pitchFamily="34" charset="0"/>
              </a:rPr>
              <a:t>B</a:t>
            </a:r>
            <a:r>
              <a:rPr lang="en-US" sz="1400" dirty="0" smtClean="0">
                <a:solidFill>
                  <a:schemeClr val="accent3">
                    <a:lumMod val="25000"/>
                  </a:schemeClr>
                </a:solidFill>
                <a:latin typeface="Arial" panose="020B0604020202020204" pitchFamily="34" charset="0"/>
                <a:cs typeface="Arial" panose="020B0604020202020204" pitchFamily="34" charset="0"/>
              </a:rPr>
              <a:t>uilt </a:t>
            </a:r>
            <a:r>
              <a:rPr lang="en-US" sz="1400" dirty="0">
                <a:solidFill>
                  <a:schemeClr val="accent3">
                    <a:lumMod val="25000"/>
                  </a:schemeClr>
                </a:solidFill>
                <a:latin typeface="Arial" panose="020B0604020202020204" pitchFamily="34" charset="0"/>
                <a:cs typeface="Arial" panose="020B0604020202020204" pitchFamily="34" charset="0"/>
              </a:rPr>
              <a:t>different machine learning models and </a:t>
            </a:r>
            <a:r>
              <a:rPr lang="en-US" sz="1400" dirty="0" smtClean="0">
                <a:solidFill>
                  <a:schemeClr val="accent3">
                    <a:lumMod val="25000"/>
                  </a:schemeClr>
                </a:solidFill>
                <a:latin typeface="Arial" panose="020B0604020202020204" pitchFamily="34" charset="0"/>
                <a:cs typeface="Arial" panose="020B0604020202020204" pitchFamily="34" charset="0"/>
              </a:rPr>
              <a:t>tuned </a:t>
            </a:r>
            <a:r>
              <a:rPr lang="en-US" sz="1400" dirty="0">
                <a:solidFill>
                  <a:schemeClr val="accent3">
                    <a:lumMod val="25000"/>
                  </a:schemeClr>
                </a:solidFill>
                <a:latin typeface="Arial" panose="020B0604020202020204" pitchFamily="34" charset="0"/>
                <a:cs typeface="Arial" panose="020B0604020202020204" pitchFamily="34" charset="0"/>
              </a:rPr>
              <a:t>different hyperparameters using </a:t>
            </a:r>
            <a:r>
              <a:rPr lang="en-US" sz="1400" dirty="0" smtClean="0">
                <a:solidFill>
                  <a:schemeClr val="accent3">
                    <a:lumMod val="25000"/>
                  </a:schemeClr>
                </a:solidFill>
                <a:latin typeface="Arial" panose="020B0604020202020204" pitchFamily="34" charset="0"/>
                <a:cs typeface="Arial" panose="020B0604020202020204" pitchFamily="34" charset="0"/>
              </a:rPr>
              <a:t>GridSearchCV.</a:t>
            </a:r>
          </a:p>
          <a:p>
            <a:pPr marL="457200" lvl="1" indent="0">
              <a:buNone/>
            </a:pPr>
            <a:r>
              <a:rPr lang="en-US" sz="1400" b="1" u="sng" dirty="0" smtClean="0">
                <a:solidFill>
                  <a:schemeClr val="accent3">
                    <a:lumMod val="25000"/>
                  </a:schemeClr>
                </a:solidFill>
                <a:latin typeface="Arial" panose="020B0604020202020204" pitchFamily="34" charset="0"/>
                <a:cs typeface="Arial" panose="020B0604020202020204" pitchFamily="34" charset="0"/>
              </a:rPr>
              <a:t>Evaluating model:</a:t>
            </a:r>
          </a:p>
          <a:p>
            <a:pPr lvl="1"/>
            <a:r>
              <a:rPr lang="en-US" sz="1400" dirty="0" smtClean="0">
                <a:solidFill>
                  <a:schemeClr val="accent3">
                    <a:lumMod val="25000"/>
                  </a:schemeClr>
                </a:solidFill>
                <a:latin typeface="Arial" panose="020B0604020202020204" pitchFamily="34" charset="0"/>
                <a:cs typeface="Arial" panose="020B0604020202020204" pitchFamily="34" charset="0"/>
              </a:rPr>
              <a:t>Checked accuracy for each model.</a:t>
            </a:r>
          </a:p>
          <a:p>
            <a:pPr lvl="1"/>
            <a:r>
              <a:rPr lang="en-US" sz="1400" dirty="0" smtClean="0">
                <a:solidFill>
                  <a:schemeClr val="accent3">
                    <a:lumMod val="25000"/>
                  </a:schemeClr>
                </a:solidFill>
                <a:latin typeface="Arial" panose="020B0604020202020204" pitchFamily="34" charset="0"/>
                <a:cs typeface="Arial" panose="020B0604020202020204" pitchFamily="34" charset="0"/>
              </a:rPr>
              <a:t>Tuned hyperparameters for each type of algorithms.</a:t>
            </a:r>
          </a:p>
          <a:p>
            <a:pPr lvl="1"/>
            <a:r>
              <a:rPr lang="en-US" sz="1400" dirty="0" smtClean="0">
                <a:solidFill>
                  <a:schemeClr val="accent3">
                    <a:lumMod val="25000"/>
                  </a:schemeClr>
                </a:solidFill>
                <a:latin typeface="Arial" panose="020B0604020202020204" pitchFamily="34" charset="0"/>
                <a:cs typeface="Arial" panose="020B0604020202020204" pitchFamily="34" charset="0"/>
              </a:rPr>
              <a:t>Plotted confusion matrix.</a:t>
            </a:r>
            <a:endParaRPr lang="en-US" sz="1400" dirty="0">
              <a:solidFill>
                <a:schemeClr val="accent3">
                  <a:lumMod val="25000"/>
                </a:schemeClr>
              </a:solidFill>
              <a:latin typeface="Arial" panose="020B0604020202020204" pitchFamily="34" charset="0"/>
              <a:cs typeface="Arial" panose="020B0604020202020204" pitchFamily="34" charset="0"/>
            </a:endParaRPr>
          </a:p>
          <a:p>
            <a:pPr marL="457200" lvl="1" indent="0">
              <a:buNone/>
            </a:pPr>
            <a:r>
              <a:rPr lang="en-US" sz="1400" b="1" u="sng" dirty="0" smtClean="0">
                <a:latin typeface="Arial" panose="020B0604020202020204" pitchFamily="34" charset="0"/>
                <a:cs typeface="Arial" panose="020B0604020202020204" pitchFamily="34" charset="0"/>
              </a:rPr>
              <a:t>Improving model:</a:t>
            </a:r>
          </a:p>
          <a:p>
            <a:pPr lvl="1"/>
            <a:r>
              <a:rPr lang="en-US" sz="1400" dirty="0" smtClean="0">
                <a:solidFill>
                  <a:schemeClr val="accent3">
                    <a:lumMod val="25000"/>
                  </a:schemeClr>
                </a:solidFill>
                <a:latin typeface="Arial" panose="020B0604020202020204" pitchFamily="34" charset="0"/>
                <a:cs typeface="Arial" panose="020B0604020202020204" pitchFamily="34" charset="0"/>
              </a:rPr>
              <a:t>Improved </a:t>
            </a:r>
            <a:r>
              <a:rPr lang="en-US" sz="1400" dirty="0">
                <a:solidFill>
                  <a:schemeClr val="accent3">
                    <a:lumMod val="25000"/>
                  </a:schemeClr>
                </a:solidFill>
                <a:latin typeface="Arial" panose="020B0604020202020204" pitchFamily="34" charset="0"/>
                <a:cs typeface="Arial" panose="020B0604020202020204" pitchFamily="34" charset="0"/>
              </a:rPr>
              <a:t>the model using feature engineering and algorithm tuning.</a:t>
            </a:r>
            <a:endParaRPr lang="en-US" sz="1400" dirty="0" smtClean="0">
              <a:latin typeface="Arial" panose="020B0604020202020204" pitchFamily="34" charset="0"/>
              <a:cs typeface="Arial" panose="020B0604020202020204" pitchFamily="34" charset="0"/>
            </a:endParaRPr>
          </a:p>
          <a:p>
            <a:pPr marL="457200" lvl="1" indent="0">
              <a:buNone/>
            </a:pPr>
            <a:r>
              <a:rPr lang="en-US" sz="1400" dirty="0">
                <a:solidFill>
                  <a:schemeClr val="accent3">
                    <a:lumMod val="25000"/>
                  </a:schemeClr>
                </a:solidFill>
                <a:latin typeface="Arial" panose="020B0604020202020204" pitchFamily="34" charset="0"/>
                <a:cs typeface="Arial" panose="020B0604020202020204" pitchFamily="34" charset="0"/>
              </a:rPr>
              <a:t>F</a:t>
            </a:r>
            <a:r>
              <a:rPr lang="en-US" sz="1400" dirty="0" smtClean="0">
                <a:solidFill>
                  <a:schemeClr val="accent3">
                    <a:lumMod val="25000"/>
                  </a:schemeClr>
                </a:solidFill>
                <a:latin typeface="Arial" panose="020B0604020202020204" pitchFamily="34" charset="0"/>
                <a:cs typeface="Arial" panose="020B0604020202020204" pitchFamily="34" charset="0"/>
              </a:rPr>
              <a:t>ound </a:t>
            </a:r>
            <a:r>
              <a:rPr lang="en-US" sz="1400" dirty="0">
                <a:solidFill>
                  <a:schemeClr val="accent3">
                    <a:lumMod val="25000"/>
                  </a:schemeClr>
                </a:solidFill>
                <a:latin typeface="Arial" panose="020B0604020202020204" pitchFamily="34" charset="0"/>
                <a:cs typeface="Arial" panose="020B0604020202020204" pitchFamily="34" charset="0"/>
              </a:rPr>
              <a:t>the best performing classification model.</a:t>
            </a:r>
          </a:p>
          <a:p>
            <a:pPr marL="457200" lvl="1" indent="0">
              <a:buNone/>
            </a:pPr>
            <a:r>
              <a:rPr lang="en-US" sz="1400" dirty="0" smtClean="0">
                <a:latin typeface="Arial" panose="020B0604020202020204" pitchFamily="34" charset="0"/>
                <a:cs typeface="Arial" panose="020B0604020202020204" pitchFamily="34" charset="0"/>
              </a:rPr>
              <a:t>GitHub URL:</a:t>
            </a:r>
          </a:p>
          <a:p>
            <a:pPr marL="457200" lvl="1" indent="0">
              <a:buNone/>
            </a:pPr>
            <a:r>
              <a:rPr lang="en-US" sz="1400" dirty="0">
                <a:latin typeface="Arial" panose="020B0604020202020204" pitchFamily="34" charset="0"/>
                <a:cs typeface="Arial" panose="020B0604020202020204" pitchFamily="34" charset="0"/>
                <a:hlinkClick r:id="rId3" action="ppaction://hlinksldjump"/>
              </a:rPr>
              <a:t>https://github.com/ShaimaAfreen14/DataScience_Capstone_SpaceX/blob/main/Machine%20Learning%20Prediction.ipynb</a:t>
            </a:r>
            <a:endParaRPr lang="en-US" sz="1400" dirty="0">
              <a:latin typeface="Arial" panose="020B0604020202020204" pitchFamily="34" charset="0"/>
              <a:cs typeface="Arial" panose="020B0604020202020204" pitchFamily="34" charset="0"/>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13512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203" y="2972455"/>
            <a:ext cx="9983593" cy="2896533"/>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69757"/>
            <a:ext cx="10161847" cy="3811588"/>
          </a:xfrm>
          <a:prstGeom prst="rect">
            <a:avLst/>
          </a:prstGeom>
        </p:spPr>
        <p:txBody>
          <a:bodyPr>
            <a:normAutofit/>
          </a:bodyPr>
          <a:lstStyle/>
          <a:p>
            <a:pPr>
              <a:lnSpc>
                <a:spcPct val="100000"/>
              </a:lnSpc>
              <a:spcBef>
                <a:spcPts val="1400"/>
              </a:spcBef>
            </a:pPr>
            <a:r>
              <a:rPr lang="en-US" sz="2400" dirty="0"/>
              <a:t>The greater the payload mass for Launch Site CCAFS SLC 40 the higher the success rate for the Rocket</a:t>
            </a:r>
            <a:r>
              <a:rPr lang="en-US" sz="2400" dirty="0" smtClean="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003" y="2999102"/>
            <a:ext cx="9198590" cy="2364468"/>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82114"/>
            <a:ext cx="10079959"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r>
              <a:rPr lang="en-US" sz="2200" dirty="0" smtClean="0">
                <a:latin typeface="Abadi" panose="020B0604020104020204" pitchFamily="34" charset="0"/>
              </a:rPr>
              <a:t>.</a:t>
            </a:r>
          </a:p>
          <a:p>
            <a:pPr>
              <a:spcBef>
                <a:spcPts val="1400"/>
              </a:spcBef>
            </a:pPr>
            <a:endParaRPr lang="en-US" sz="2200" dirty="0">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776" y="2811439"/>
            <a:ext cx="7191996" cy="3214134"/>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69756"/>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40" y="3429000"/>
            <a:ext cx="9964541" cy="2452344"/>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975241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20" y="2958166"/>
            <a:ext cx="9754961" cy="2596474"/>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025368" cy="4453873"/>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r>
              <a:rPr lang="en-US" sz="2200" dirty="0" smtClean="0">
                <a:latin typeface="Abadi" panose="020B0604020104020204" pitchFamily="34" charset="0"/>
              </a:rPr>
              <a:t>.</a:t>
            </a:r>
          </a:p>
          <a:p>
            <a:pPr>
              <a:spcBef>
                <a:spcPts val="1400"/>
              </a:spcBef>
            </a:pPr>
            <a:endParaRPr lang="en-US" sz="2200" dirty="0">
              <a:latin typeface="Abadi" panose="020B0604020104020204" pitchFamily="34" charset="0"/>
            </a:endParaRPr>
          </a:p>
          <a:p>
            <a:pPr>
              <a:spcBef>
                <a:spcPts val="1400"/>
              </a:spcBef>
            </a:pPr>
            <a:endParaRPr lang="en-US" sz="2000" dirty="0"/>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152" y="3111689"/>
            <a:ext cx="8961543" cy="2817465"/>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latin typeface="Arial" panose="020B0604020202020204" pitchFamily="34" charset="0"/>
                <a:cs typeface="Arial" panose="020B0604020202020204" pitchFamily="34" charset="0"/>
              </a:rPr>
              <a:t>Keyword DISTINCT is used to show unique items from the table.</a:t>
            </a:r>
          </a:p>
          <a:p>
            <a:pPr>
              <a:lnSpc>
                <a:spcPct val="100000"/>
              </a:lnSpc>
              <a:spcBef>
                <a:spcPts val="1400"/>
              </a:spcBef>
            </a:pPr>
            <a:r>
              <a:rPr lang="en-US" sz="2200" dirty="0" smtClean="0">
                <a:latin typeface="Arial" panose="020B0604020202020204" pitchFamily="34" charset="0"/>
                <a:cs typeface="Arial" panose="020B0604020202020204" pitchFamily="34" charset="0"/>
              </a:rPr>
              <a:t>We </a:t>
            </a:r>
            <a:r>
              <a:rPr lang="en-US" sz="2200" dirty="0">
                <a:latin typeface="Arial" panose="020B0604020202020204" pitchFamily="34" charset="0"/>
                <a:cs typeface="Arial" panose="020B0604020202020204" pitchFamily="34" charset="0"/>
              </a:rPr>
              <a:t>used the key word </a:t>
            </a:r>
            <a:r>
              <a:rPr lang="en-US" sz="2200" b="1" dirty="0">
                <a:latin typeface="Arial" panose="020B0604020202020204" pitchFamily="34" charset="0"/>
                <a:cs typeface="Arial" panose="020B0604020202020204" pitchFamily="34" charset="0"/>
              </a:rPr>
              <a:t>DISTINCT</a:t>
            </a:r>
            <a:r>
              <a:rPr lang="en-US" sz="2200" dirty="0">
                <a:latin typeface="Arial" panose="020B0604020202020204" pitchFamily="34" charset="0"/>
                <a:cs typeface="Arial" panose="020B0604020202020204" pitchFamily="34" charset="0"/>
              </a:rPr>
              <a:t> to show only unique launch sites from the SpaceX data.</a:t>
            </a:r>
          </a:p>
          <a:p>
            <a:pPr>
              <a:lnSpc>
                <a:spcPct val="100000"/>
              </a:lnSpc>
              <a:spcBef>
                <a:spcPts val="1400"/>
              </a:spcBef>
            </a:pPr>
            <a:r>
              <a:rPr lang="en-US" sz="2200" dirty="0" smtClean="0">
                <a:solidFill>
                  <a:schemeClr val="accent3">
                    <a:lumMod val="25000"/>
                  </a:schemeClr>
                </a:solidFill>
                <a:latin typeface="Abadi" panose="020B0604020104020204" pitchFamily="34" charset="0"/>
              </a:rPr>
              <a:t>Below is the query and it’s output: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29" y="3222883"/>
            <a:ext cx="8202170" cy="2219635"/>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601586"/>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in where condition we use</a:t>
            </a:r>
            <a:r>
              <a:rPr lang="en-US" sz="2200" b="1" u="sng" dirty="0" smtClean="0">
                <a:solidFill>
                  <a:schemeClr val="accent3">
                    <a:lumMod val="25000"/>
                  </a:schemeClr>
                </a:solidFill>
                <a:latin typeface="Abadi" panose="020B0604020104020204" pitchFamily="34" charset="0"/>
              </a:rPr>
              <a:t> LIKE </a:t>
            </a:r>
            <a:r>
              <a:rPr lang="en-US" sz="2200" dirty="0" smtClean="0">
                <a:solidFill>
                  <a:schemeClr val="accent3">
                    <a:lumMod val="25000"/>
                  </a:schemeClr>
                </a:solidFill>
                <a:latin typeface="Abadi" panose="020B0604020104020204" pitchFamily="34" charset="0"/>
              </a:rPr>
              <a:t>keyword where we use ‘CCA%’ which means it starts with CCA.</a:t>
            </a:r>
          </a:p>
          <a:p>
            <a:pPr>
              <a:lnSpc>
                <a:spcPct val="100000"/>
              </a:lnSpc>
              <a:spcBef>
                <a:spcPts val="1400"/>
              </a:spcBef>
            </a:pPr>
            <a:r>
              <a:rPr lang="en-US" sz="2200" dirty="0" smtClean="0">
                <a:solidFill>
                  <a:schemeClr val="accent3">
                    <a:lumMod val="25000"/>
                  </a:schemeClr>
                </a:solidFill>
                <a:latin typeface="Abadi" panose="020B0604020104020204" pitchFamily="34" charset="0"/>
              </a:rPr>
              <a:t>Here we are using ‘LIMIT’ to show only 5 rows.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727" y="3224833"/>
            <a:ext cx="9097645" cy="2493580"/>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are displaying the total payload mass carried by boosters launched by NASA (CRS).</a:t>
            </a:r>
          </a:p>
          <a:p>
            <a:pPr>
              <a:lnSpc>
                <a:spcPct val="100000"/>
              </a:lnSpc>
              <a:spcBef>
                <a:spcPts val="1400"/>
              </a:spcBef>
            </a:pPr>
            <a:r>
              <a:rPr lang="en-US" sz="2200" dirty="0" smtClean="0">
                <a:solidFill>
                  <a:schemeClr val="accent3">
                    <a:lumMod val="25000"/>
                  </a:schemeClr>
                </a:solidFill>
                <a:latin typeface="Abadi" panose="020B0604020104020204" pitchFamily="34" charset="0"/>
              </a:rPr>
              <a:t>In the query we are applying Sum function on customer field to get the total payload mass by </a:t>
            </a:r>
            <a:r>
              <a:rPr lang="en-US" sz="2200" dirty="0" err="1" smtClean="0">
                <a:solidFill>
                  <a:schemeClr val="accent3">
                    <a:lumMod val="25000"/>
                  </a:schemeClr>
                </a:solidFill>
                <a:latin typeface="Abadi" panose="020B0604020104020204" pitchFamily="34" charset="0"/>
              </a:rPr>
              <a:t>Nasa</a:t>
            </a:r>
            <a:r>
              <a:rPr lang="en-US" sz="2200" dirty="0" smtClean="0">
                <a:solidFill>
                  <a:schemeClr val="accent3">
                    <a:lumMod val="25000"/>
                  </a:schemeClr>
                </a:solidFill>
                <a:latin typeface="Abadi" panose="020B0604020104020204" pitchFamily="34" charset="0"/>
              </a:rPr>
              <a:t>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anose="020B0604020202020204" pitchFamily="34" charset="0"/>
              </a:rPr>
              <a:t>%</a:t>
            </a:r>
            <a:r>
              <a:rPr kumimoji="0" lang="en-US" sz="900" b="1" i="0" u="none" strike="noStrike" cap="none" normalizeH="0" baseline="0" smtClean="0">
                <a:ln>
                  <a:noFill/>
                </a:ln>
                <a:solidFill>
                  <a:srgbClr val="212121"/>
                </a:solidFill>
                <a:effectLst/>
                <a:latin typeface="Arial Unicode MS" panose="020B0604020202020204" pitchFamily="34" charset="-128"/>
              </a:rPr>
              <a:t>sql</a:t>
            </a:r>
            <a:r>
              <a:rPr kumimoji="0" lang="en-US" sz="900" b="0" i="0" u="none" strike="noStrike" cap="none" normalizeH="0" baseline="0" smtClean="0">
                <a:ln>
                  <a:noFill/>
                </a:ln>
                <a:solidFill>
                  <a:srgbClr val="212121"/>
                </a:solidFill>
                <a:effectLst/>
                <a:latin typeface="Arial Unicode MS" panose="020B0604020202020204" pitchFamily="34" charset="-128"/>
              </a:rPr>
              <a:t> select sum(PAYLOAD_MASS__KG_) as Total_Payload_Mass from SPACEXTBL where CUSTOMER='NASA (CRS)'</a:t>
            </a:r>
            <a:r>
              <a:rPr kumimoji="0" lang="en-US" sz="1100" b="0" i="0" u="none" strike="noStrike" cap="none" normalizeH="0" baseline="0" smtClean="0">
                <a:ln>
                  <a:noFill/>
                </a:ln>
                <a:solidFill>
                  <a:schemeClr val="tx1"/>
                </a:solidFill>
                <a:effectLst/>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654" y="3629295"/>
            <a:ext cx="8582680" cy="1474967"/>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Here we are applying avg() on Booster Version column to display the average payload mass carried by F9 v1.1.</a:t>
            </a:r>
            <a:endParaRPr lang="en-US" sz="2400" b="1"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30" y="2832634"/>
            <a:ext cx="8086650" cy="2066911"/>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000" dirty="0" smtClean="0">
                <a:latin typeface="Arial" panose="020B0604020202020204" pitchFamily="34" charset="0"/>
                <a:cs typeface="Arial" panose="020B0604020202020204" pitchFamily="34" charset="0"/>
              </a:rPr>
              <a:t>This query is to display the date of the first successful landing outcome in ground pad.</a:t>
            </a:r>
          </a:p>
          <a:p>
            <a:r>
              <a:rPr lang="en-US" sz="2000" dirty="0" smtClean="0">
                <a:latin typeface="Arial" panose="020B0604020202020204" pitchFamily="34" charset="0"/>
                <a:cs typeface="Arial" panose="020B0604020202020204" pitchFamily="34" charset="0"/>
              </a:rPr>
              <a:t>In the query we are applying min() on Date column to get the very first landing date and in where clause we are </a:t>
            </a:r>
            <a:r>
              <a:rPr lang="en-US" sz="2000" dirty="0" err="1" smtClean="0">
                <a:latin typeface="Arial" panose="020B0604020202020204" pitchFamily="34" charset="0"/>
                <a:cs typeface="Arial" panose="020B0604020202020204" pitchFamily="34" charset="0"/>
              </a:rPr>
              <a:t>specying</a:t>
            </a:r>
            <a:r>
              <a:rPr lang="en-US" sz="2000" dirty="0" smtClean="0">
                <a:latin typeface="Arial" panose="020B0604020202020204" pitchFamily="34" charset="0"/>
                <a:cs typeface="Arial" panose="020B0604020202020204" pitchFamily="34" charset="0"/>
              </a:rPr>
              <a:t> the condition to only filter entries that have successful landing outcome in </a:t>
            </a:r>
            <a:r>
              <a:rPr lang="en-US" sz="2000" dirty="0" err="1" smtClean="0">
                <a:latin typeface="Arial" panose="020B0604020202020204" pitchFamily="34" charset="0"/>
                <a:cs typeface="Arial" panose="020B0604020202020204" pitchFamily="34" charset="0"/>
              </a:rPr>
              <a:t>grounpad</a:t>
            </a:r>
            <a:r>
              <a:rPr lang="en-US" sz="2000" dirty="0" smtClean="0">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930" y="3735540"/>
            <a:ext cx="8923709" cy="2298316"/>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000" dirty="0" smtClean="0">
                <a:latin typeface="Arial" panose="020B0604020202020204" pitchFamily="34" charset="0"/>
                <a:cs typeface="Arial" panose="020B0604020202020204" pitchFamily="34" charset="0"/>
              </a:rPr>
              <a:t>We are listing the names of boosters having success in </a:t>
            </a:r>
            <a:r>
              <a:rPr lang="en-US" sz="2000" dirty="0" err="1" smtClean="0">
                <a:latin typeface="Arial" panose="020B0604020202020204" pitchFamily="34" charset="0"/>
                <a:cs typeface="Arial" panose="020B0604020202020204" pitchFamily="34" charset="0"/>
              </a:rPr>
              <a:t>droneship</a:t>
            </a:r>
            <a:r>
              <a:rPr lang="en-US" sz="2000" dirty="0" smtClean="0">
                <a:latin typeface="Arial" panose="020B0604020202020204" pitchFamily="34" charset="0"/>
                <a:cs typeface="Arial" panose="020B0604020202020204" pitchFamily="34" charset="0"/>
              </a:rPr>
              <a:t> and having </a:t>
            </a:r>
            <a:r>
              <a:rPr lang="en-US" sz="2000" dirty="0">
                <a:latin typeface="Arial" panose="020B0604020202020204" pitchFamily="34" charset="0"/>
                <a:cs typeface="Arial" panose="020B0604020202020204" pitchFamily="34" charset="0"/>
              </a:rPr>
              <a:t>payload mass greater than 4000 but less than </a:t>
            </a:r>
            <a:r>
              <a:rPr lang="en-US" sz="2000" dirty="0" smtClean="0">
                <a:latin typeface="Arial" panose="020B0604020202020204" pitchFamily="34" charset="0"/>
                <a:cs typeface="Arial" panose="020B0604020202020204" pitchFamily="34" charset="0"/>
              </a:rPr>
              <a:t>6000</a:t>
            </a:r>
          </a:p>
          <a:p>
            <a:r>
              <a:rPr lang="en-US" sz="2000" dirty="0" smtClean="0">
                <a:latin typeface="Arial" panose="020B0604020202020204" pitchFamily="34" charset="0"/>
                <a:cs typeface="Arial" panose="020B0604020202020204" pitchFamily="34" charset="0"/>
              </a:rPr>
              <a:t>Since we have two conditions we use ‘and ’ in where clause.</a:t>
            </a:r>
          </a:p>
          <a:p>
            <a:r>
              <a:rPr lang="en-US" sz="2000" dirty="0" smtClean="0">
                <a:latin typeface="Arial" panose="020B0604020202020204" pitchFamily="34" charset="0"/>
                <a:cs typeface="Arial" panose="020B0604020202020204" pitchFamily="34" charset="0"/>
              </a:rPr>
              <a:t>To display payload mass </a:t>
            </a:r>
            <a:r>
              <a:rPr lang="en-US" sz="2000" dirty="0">
                <a:latin typeface="Arial" panose="020B0604020202020204" pitchFamily="34" charset="0"/>
                <a:cs typeface="Arial" panose="020B0604020202020204" pitchFamily="34" charset="0"/>
              </a:rPr>
              <a:t>greater than 4000 but less than </a:t>
            </a:r>
            <a:r>
              <a:rPr lang="en-US" sz="2000" dirty="0" smtClean="0">
                <a:latin typeface="Arial" panose="020B0604020202020204" pitchFamily="34" charset="0"/>
                <a:cs typeface="Arial" panose="020B0604020202020204" pitchFamily="34" charset="0"/>
              </a:rPr>
              <a:t>6000,we use “Between And ” operator.</a:t>
            </a:r>
          </a:p>
          <a:p>
            <a:endParaRPr lang="en-US" sz="2400" b="1" dirty="0"/>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227" y="3815464"/>
            <a:ext cx="8948764" cy="1780117"/>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436658"/>
            <a:ext cx="5076137" cy="54213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b="1" u="sng" dirty="0">
                <a:solidFill>
                  <a:schemeClr val="accent3">
                    <a:lumMod val="25000"/>
                  </a:schemeClr>
                </a:solidFill>
                <a:latin typeface="Arial" panose="020B0604020202020204" pitchFamily="34" charset="0"/>
                <a:cs typeface="Arial" panose="020B0604020202020204" pitchFamily="34" charset="0"/>
              </a:rPr>
              <a:t>Summary of </a:t>
            </a:r>
            <a:r>
              <a:rPr lang="en-US" sz="1600" b="1" u="sng" dirty="0" smtClean="0">
                <a:solidFill>
                  <a:schemeClr val="accent3">
                    <a:lumMod val="25000"/>
                  </a:schemeClr>
                </a:solidFill>
                <a:latin typeface="Arial" panose="020B0604020202020204" pitchFamily="34" charset="0"/>
                <a:cs typeface="Arial" panose="020B0604020202020204" pitchFamily="34" charset="0"/>
              </a:rPr>
              <a:t>methodologies</a:t>
            </a:r>
          </a:p>
          <a:p>
            <a:pPr lvl="1">
              <a:lnSpc>
                <a:spcPct val="100000"/>
              </a:lnSpc>
              <a:spcBef>
                <a:spcPts val="1400"/>
              </a:spcBef>
            </a:pPr>
            <a:r>
              <a:rPr lang="en-US" sz="1600" dirty="0" smtClean="0">
                <a:solidFill>
                  <a:schemeClr val="accent3">
                    <a:lumMod val="25000"/>
                  </a:schemeClr>
                </a:solidFill>
                <a:latin typeface="Arial" panose="020B0604020202020204" pitchFamily="34" charset="0"/>
                <a:cs typeface="Arial" panose="020B0604020202020204" pitchFamily="34" charset="0"/>
              </a:rPr>
              <a:t>Data Collection Through API</a:t>
            </a:r>
          </a:p>
          <a:p>
            <a:pPr lvl="1">
              <a:lnSpc>
                <a:spcPct val="100000"/>
              </a:lnSpc>
              <a:spcBef>
                <a:spcPts val="1400"/>
              </a:spcBef>
            </a:pPr>
            <a:r>
              <a:rPr lang="en-US" sz="1600" dirty="0" smtClean="0">
                <a:solidFill>
                  <a:schemeClr val="accent3">
                    <a:lumMod val="25000"/>
                  </a:schemeClr>
                </a:solidFill>
                <a:latin typeface="Arial" panose="020B0604020202020204" pitchFamily="34" charset="0"/>
                <a:cs typeface="Arial" panose="020B0604020202020204" pitchFamily="34" charset="0"/>
              </a:rPr>
              <a:t>Data collection using Web Scraping</a:t>
            </a:r>
          </a:p>
          <a:p>
            <a:pPr lvl="1">
              <a:lnSpc>
                <a:spcPct val="100000"/>
              </a:lnSpc>
              <a:spcBef>
                <a:spcPts val="1400"/>
              </a:spcBef>
            </a:pPr>
            <a:r>
              <a:rPr lang="en-US" sz="1600" dirty="0" smtClean="0">
                <a:solidFill>
                  <a:schemeClr val="accent3">
                    <a:lumMod val="25000"/>
                  </a:schemeClr>
                </a:solidFill>
                <a:latin typeface="Arial" panose="020B0604020202020204" pitchFamily="34" charset="0"/>
                <a:cs typeface="Arial" panose="020B0604020202020204" pitchFamily="34" charset="0"/>
              </a:rPr>
              <a:t>Data Wrangling</a:t>
            </a:r>
          </a:p>
          <a:p>
            <a:pPr lvl="1">
              <a:lnSpc>
                <a:spcPct val="100000"/>
              </a:lnSpc>
              <a:spcBef>
                <a:spcPts val="1400"/>
              </a:spcBef>
            </a:pPr>
            <a:r>
              <a:rPr lang="en-US" sz="1600" dirty="0" smtClean="0">
                <a:solidFill>
                  <a:schemeClr val="accent3">
                    <a:lumMod val="25000"/>
                  </a:schemeClr>
                </a:solidFill>
                <a:latin typeface="Arial" panose="020B0604020202020204" pitchFamily="34" charset="0"/>
                <a:cs typeface="Arial" panose="020B0604020202020204" pitchFamily="34" charset="0"/>
              </a:rPr>
              <a:t>Explorative Data Analysis using SQL</a:t>
            </a:r>
          </a:p>
          <a:p>
            <a:pPr lvl="1">
              <a:lnSpc>
                <a:spcPct val="100000"/>
              </a:lnSpc>
              <a:spcBef>
                <a:spcPts val="1400"/>
              </a:spcBef>
            </a:pPr>
            <a:r>
              <a:rPr lang="en-US" sz="1600" dirty="0" smtClean="0">
                <a:solidFill>
                  <a:schemeClr val="accent3">
                    <a:lumMod val="25000"/>
                  </a:schemeClr>
                </a:solidFill>
                <a:latin typeface="Arial" panose="020B0604020202020204" pitchFamily="34" charset="0"/>
                <a:cs typeface="Arial" panose="020B0604020202020204" pitchFamily="34" charset="0"/>
              </a:rPr>
              <a:t>Explorative Data Analysis using Visualization</a:t>
            </a:r>
          </a:p>
          <a:p>
            <a:pPr lvl="1">
              <a:lnSpc>
                <a:spcPct val="100000"/>
              </a:lnSpc>
              <a:spcBef>
                <a:spcPts val="1400"/>
              </a:spcBef>
            </a:pPr>
            <a:r>
              <a:rPr lang="en-US" sz="1600" dirty="0" smtClean="0">
                <a:solidFill>
                  <a:schemeClr val="accent3">
                    <a:lumMod val="25000"/>
                  </a:schemeClr>
                </a:solidFill>
                <a:latin typeface="Arial" panose="020B0604020202020204" pitchFamily="34" charset="0"/>
                <a:cs typeface="Arial" panose="020B0604020202020204" pitchFamily="34" charset="0"/>
              </a:rPr>
              <a:t>Building Interactive Maps using Folium</a:t>
            </a:r>
          </a:p>
          <a:p>
            <a:pPr lvl="1">
              <a:lnSpc>
                <a:spcPct val="100000"/>
              </a:lnSpc>
              <a:spcBef>
                <a:spcPts val="1400"/>
              </a:spcBef>
            </a:pPr>
            <a:r>
              <a:rPr lang="en-US" sz="1600" dirty="0" smtClean="0">
                <a:solidFill>
                  <a:schemeClr val="accent3">
                    <a:lumMod val="25000"/>
                  </a:schemeClr>
                </a:solidFill>
                <a:latin typeface="Arial" panose="020B0604020202020204" pitchFamily="34" charset="0"/>
                <a:cs typeface="Arial" panose="020B0604020202020204" pitchFamily="34" charset="0"/>
              </a:rPr>
              <a:t>Building a Dashboard using Plotly Dash</a:t>
            </a:r>
          </a:p>
          <a:p>
            <a:pPr lvl="1">
              <a:lnSpc>
                <a:spcPct val="100000"/>
              </a:lnSpc>
              <a:spcBef>
                <a:spcPts val="1400"/>
              </a:spcBef>
            </a:pPr>
            <a:r>
              <a:rPr lang="en-US" sz="1600" dirty="0" smtClean="0">
                <a:solidFill>
                  <a:schemeClr val="accent3">
                    <a:lumMod val="25000"/>
                  </a:schemeClr>
                </a:solidFill>
                <a:latin typeface="Arial" panose="020B0604020202020204" pitchFamily="34" charset="0"/>
                <a:cs typeface="Arial" panose="020B0604020202020204" pitchFamily="34" charset="0"/>
              </a:rPr>
              <a:t>Machine Learning Prediction</a:t>
            </a:r>
          </a:p>
          <a:p>
            <a:pPr>
              <a:lnSpc>
                <a:spcPct val="100000"/>
              </a:lnSpc>
              <a:spcBef>
                <a:spcPts val="1400"/>
              </a:spcBef>
              <a:buFont typeface="Arial" panose="020B0604020202020204" pitchFamily="34" charset="0"/>
              <a:buChar char="•"/>
            </a:pPr>
            <a:r>
              <a:rPr lang="en-US" sz="1600" b="1" u="sng" dirty="0" smtClean="0">
                <a:solidFill>
                  <a:schemeClr val="accent3">
                    <a:lumMod val="25000"/>
                  </a:schemeClr>
                </a:solidFill>
                <a:latin typeface="Arial" panose="020B0604020202020204" pitchFamily="34" charset="0"/>
                <a:cs typeface="Arial" panose="020B0604020202020204" pitchFamily="34" charset="0"/>
              </a:rPr>
              <a:t>Summary </a:t>
            </a:r>
            <a:r>
              <a:rPr lang="en-US" sz="1600" b="1" u="sng" dirty="0">
                <a:solidFill>
                  <a:schemeClr val="accent3">
                    <a:lumMod val="25000"/>
                  </a:schemeClr>
                </a:solidFill>
                <a:latin typeface="Arial" panose="020B0604020202020204" pitchFamily="34" charset="0"/>
                <a:cs typeface="Arial" panose="020B0604020202020204" pitchFamily="34" charset="0"/>
              </a:rPr>
              <a:t>of all </a:t>
            </a:r>
            <a:r>
              <a:rPr lang="en-US" sz="1600" b="1" u="sng" dirty="0" smtClean="0">
                <a:solidFill>
                  <a:schemeClr val="accent3">
                    <a:lumMod val="25000"/>
                  </a:schemeClr>
                </a:solidFill>
                <a:latin typeface="Arial" panose="020B0604020202020204" pitchFamily="34" charset="0"/>
                <a:cs typeface="Arial" panose="020B0604020202020204" pitchFamily="34" charset="0"/>
              </a:rPr>
              <a:t>results</a:t>
            </a:r>
          </a:p>
          <a:p>
            <a:pPr lvl="1">
              <a:lnSpc>
                <a:spcPct val="100000"/>
              </a:lnSpc>
              <a:spcBef>
                <a:spcPts val="1400"/>
              </a:spcBef>
              <a:buFont typeface="Arial" panose="020B0604020202020204" pitchFamily="34" charset="0"/>
              <a:buChar char="•"/>
            </a:pPr>
            <a:r>
              <a:rPr lang="en-US" sz="1600" dirty="0" smtClean="0">
                <a:solidFill>
                  <a:schemeClr val="accent3">
                    <a:lumMod val="25000"/>
                  </a:schemeClr>
                </a:solidFill>
                <a:latin typeface="Arial" panose="020B0604020202020204" pitchFamily="34" charset="0"/>
                <a:cs typeface="Arial" panose="020B0604020202020204" pitchFamily="34" charset="0"/>
              </a:rPr>
              <a:t>Explorative Data Analysis results</a:t>
            </a:r>
          </a:p>
          <a:p>
            <a:pPr lvl="1">
              <a:lnSpc>
                <a:spcPct val="100000"/>
              </a:lnSpc>
              <a:spcBef>
                <a:spcPts val="1400"/>
              </a:spcBef>
              <a:buFont typeface="Arial" panose="020B0604020202020204" pitchFamily="34" charset="0"/>
              <a:buChar char="•"/>
            </a:pPr>
            <a:r>
              <a:rPr lang="en-US" sz="1600" dirty="0" smtClean="0">
                <a:solidFill>
                  <a:schemeClr val="accent3">
                    <a:lumMod val="25000"/>
                  </a:schemeClr>
                </a:solidFill>
                <a:latin typeface="Arial" panose="020B0604020202020204" pitchFamily="34" charset="0"/>
                <a:cs typeface="Arial" panose="020B0604020202020204" pitchFamily="34" charset="0"/>
              </a:rPr>
              <a:t>Interactive Analytics results in screenshots</a:t>
            </a:r>
          </a:p>
          <a:p>
            <a:pPr lvl="1">
              <a:lnSpc>
                <a:spcPct val="100000"/>
              </a:lnSpc>
              <a:spcBef>
                <a:spcPts val="1400"/>
              </a:spcBef>
              <a:buFont typeface="Arial" panose="020B0604020202020204" pitchFamily="34" charset="0"/>
              <a:buChar char="•"/>
            </a:pPr>
            <a:r>
              <a:rPr lang="en-US" sz="1600" dirty="0" smtClean="0">
                <a:solidFill>
                  <a:schemeClr val="accent3">
                    <a:lumMod val="25000"/>
                  </a:schemeClr>
                </a:solidFill>
                <a:latin typeface="Arial" panose="020B0604020202020204" pitchFamily="34" charset="0"/>
                <a:cs typeface="Arial" panose="020B0604020202020204" pitchFamily="34" charset="0"/>
              </a:rPr>
              <a:t>Predictive Analysis results.</a:t>
            </a: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smtClean="0">
                <a:solidFill>
                  <a:schemeClr val="accent3">
                    <a:lumMod val="25000"/>
                  </a:schemeClr>
                </a:solidFill>
                <a:latin typeface="Arial" panose="020B0604020202020204" pitchFamily="34" charset="0"/>
                <a:cs typeface="Arial" panose="020B0604020202020204" pitchFamily="34" charset="0"/>
              </a:rPr>
              <a:t>We are applying count() on Mission Outcome column to get the successful and failure mission outcomes.</a:t>
            </a:r>
          </a:p>
          <a:p>
            <a:pPr>
              <a:lnSpc>
                <a:spcPct val="100000"/>
              </a:lnSpc>
              <a:spcBef>
                <a:spcPts val="1400"/>
              </a:spcBef>
            </a:pPr>
            <a:r>
              <a:rPr lang="en-US" sz="2000" dirty="0" smtClean="0">
                <a:solidFill>
                  <a:schemeClr val="accent3">
                    <a:lumMod val="25000"/>
                  </a:schemeClr>
                </a:solidFill>
                <a:latin typeface="Arial" panose="020B0604020202020204" pitchFamily="34" charset="0"/>
                <a:cs typeface="Arial" panose="020B0604020202020204" pitchFamily="34" charset="0"/>
              </a:rPr>
              <a:t>The result is then converted to a pandas dataframe.</a:t>
            </a:r>
            <a:endParaRPr lang="en-US" sz="2000" dirty="0" smtClean="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0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538" y="3377253"/>
            <a:ext cx="9254340" cy="2398072"/>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525374"/>
            <a:ext cx="9745589" cy="4351338"/>
          </a:xfrm>
          <a:prstGeom prst="rect">
            <a:avLst/>
          </a:prstGeom>
        </p:spPr>
        <p:txBody>
          <a:bodyPr>
            <a:normAutofit/>
          </a:bodyPr>
          <a:lstStyle/>
          <a:p>
            <a:r>
              <a:rPr lang="en-US" sz="1800" dirty="0" smtClean="0">
                <a:latin typeface="Arial" panose="020B0604020202020204" pitchFamily="34" charset="0"/>
                <a:cs typeface="Arial" panose="020B0604020202020204" pitchFamily="34" charset="0"/>
              </a:rPr>
              <a:t>We are listing the names of Booster versions </a:t>
            </a:r>
            <a:r>
              <a:rPr lang="en-US" sz="1800" dirty="0">
                <a:latin typeface="Arial" panose="020B0604020202020204" pitchFamily="34" charset="0"/>
                <a:cs typeface="Arial" panose="020B0604020202020204" pitchFamily="34" charset="0"/>
              </a:rPr>
              <a:t>which have carried the maximum payload </a:t>
            </a:r>
            <a:r>
              <a:rPr lang="en-US" sz="1800" dirty="0" smtClean="0">
                <a:latin typeface="Arial" panose="020B0604020202020204" pitchFamily="34" charset="0"/>
                <a:cs typeface="Arial" panose="020B0604020202020204" pitchFamily="34" charset="0"/>
              </a:rPr>
              <a:t>mass.</a:t>
            </a:r>
          </a:p>
          <a:p>
            <a:r>
              <a:rPr lang="en-US" sz="1800" dirty="0" smtClean="0">
                <a:latin typeface="Arial" panose="020B0604020202020204" pitchFamily="34" charset="0"/>
                <a:cs typeface="Arial" panose="020B0604020202020204" pitchFamily="34" charset="0"/>
              </a:rPr>
              <a:t>We are using a sub query here. In sub query we are calculating the maximum payload mass using max().</a:t>
            </a:r>
          </a:p>
          <a:p>
            <a:r>
              <a:rPr lang="en-US" sz="1800" dirty="0" smtClean="0">
                <a:latin typeface="Arial" panose="020B0604020202020204" pitchFamily="34" charset="0"/>
                <a:cs typeface="Arial" panose="020B0604020202020204" pitchFamily="34" charset="0"/>
              </a:rPr>
              <a:t>We are also using order by clause in sub query.</a:t>
            </a:r>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3247171"/>
            <a:ext cx="9745588" cy="2629541"/>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smtClean="0">
                <a:solidFill>
                  <a:schemeClr val="accent3">
                    <a:lumMod val="25000"/>
                  </a:schemeClr>
                </a:solidFill>
                <a:latin typeface="Arial" panose="020B0604020202020204" pitchFamily="34" charset="0"/>
                <a:cs typeface="Arial" panose="020B0604020202020204" pitchFamily="34" charset="0"/>
              </a:rPr>
              <a:t>We are </a:t>
            </a:r>
            <a:r>
              <a:rPr lang="en-US" sz="1800" dirty="0">
                <a:solidFill>
                  <a:schemeClr val="accent3">
                    <a:lumMod val="25000"/>
                  </a:schemeClr>
                </a:solidFill>
                <a:latin typeface="Arial" panose="020B0604020202020204" pitchFamily="34" charset="0"/>
                <a:cs typeface="Arial" panose="020B0604020202020204" pitchFamily="34" charset="0"/>
              </a:rPr>
              <a:t>listing failed  </a:t>
            </a:r>
            <a:r>
              <a:rPr lang="en-US" sz="1800" dirty="0" smtClean="0">
                <a:solidFill>
                  <a:schemeClr val="accent3">
                    <a:lumMod val="25000"/>
                  </a:schemeClr>
                </a:solidFill>
                <a:latin typeface="Arial" panose="020B0604020202020204" pitchFamily="34" charset="0"/>
                <a:cs typeface="Arial" panose="020B0604020202020204" pitchFamily="34" charset="0"/>
              </a:rPr>
              <a:t>landing outcomes </a:t>
            </a:r>
            <a:r>
              <a:rPr lang="en-US" sz="1800" dirty="0">
                <a:solidFill>
                  <a:schemeClr val="accent3">
                    <a:lumMod val="25000"/>
                  </a:schemeClr>
                </a:solidFill>
                <a:latin typeface="Arial" panose="020B0604020202020204" pitchFamily="34" charset="0"/>
                <a:cs typeface="Arial" panose="020B0604020202020204" pitchFamily="34" charset="0"/>
              </a:rPr>
              <a:t>in drone ship, their booster versions, and launch site names for in year </a:t>
            </a:r>
            <a:r>
              <a:rPr lang="en-US" sz="1800" dirty="0" smtClean="0">
                <a:solidFill>
                  <a:schemeClr val="accent3">
                    <a:lumMod val="25000"/>
                  </a:schemeClr>
                </a:solidFill>
                <a:latin typeface="Arial" panose="020B0604020202020204" pitchFamily="34" charset="0"/>
                <a:cs typeface="Arial" panose="020B0604020202020204" pitchFamily="34" charset="0"/>
              </a:rPr>
              <a:t>2015.</a:t>
            </a:r>
          </a:p>
          <a:p>
            <a:pPr>
              <a:lnSpc>
                <a:spcPct val="100000"/>
              </a:lnSpc>
              <a:spcBef>
                <a:spcPts val="1400"/>
              </a:spcBef>
            </a:pPr>
            <a:r>
              <a:rPr lang="en-US" sz="1800" dirty="0" smtClean="0">
                <a:solidFill>
                  <a:schemeClr val="accent3">
                    <a:lumMod val="25000"/>
                  </a:schemeClr>
                </a:solidFill>
                <a:latin typeface="Arial" panose="020B0604020202020204" pitchFamily="34" charset="0"/>
                <a:cs typeface="Arial" panose="020B0604020202020204" pitchFamily="34" charset="0"/>
              </a:rPr>
              <a:t>In where clause we are using ‘AND’ operator to place between two conditions.</a:t>
            </a:r>
          </a:p>
          <a:p>
            <a:pPr>
              <a:lnSpc>
                <a:spcPct val="100000"/>
              </a:lnSpc>
              <a:spcBef>
                <a:spcPts val="1400"/>
              </a:spcBef>
            </a:pPr>
            <a:r>
              <a:rPr lang="en-US" sz="1800" dirty="0" smtClean="0">
                <a:solidFill>
                  <a:schemeClr val="accent3">
                    <a:lumMod val="25000"/>
                  </a:schemeClr>
                </a:solidFill>
                <a:latin typeface="Arial" panose="020B0604020202020204" pitchFamily="34" charset="0"/>
                <a:cs typeface="Arial" panose="020B0604020202020204" pitchFamily="34" charset="0"/>
              </a:rPr>
              <a:t>Since we only need Year from Date column we are using year() on Date column.</a:t>
            </a:r>
            <a:endParaRPr lang="en-US" sz="1800" dirty="0" smtClean="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949" y="3615309"/>
            <a:ext cx="8973802" cy="1884739"/>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smtClean="0">
                <a:solidFill>
                  <a:schemeClr val="accent3">
                    <a:lumMod val="25000"/>
                  </a:schemeClr>
                </a:solidFill>
                <a:latin typeface="Arial" panose="020B0604020202020204" pitchFamily="34" charset="0"/>
                <a:cs typeface="Arial" panose="020B0604020202020204" pitchFamily="34" charset="0"/>
              </a:rPr>
              <a:t>Here we are ranking the count </a:t>
            </a:r>
            <a:r>
              <a:rPr lang="en-US" sz="1800" dirty="0" smtClean="0">
                <a:solidFill>
                  <a:schemeClr val="accent3">
                    <a:lumMod val="25000"/>
                  </a:schemeClr>
                </a:solidFill>
                <a:latin typeface="Arial" panose="020B0604020202020204" pitchFamily="34" charset="0"/>
                <a:cs typeface="Arial" panose="020B0604020202020204" pitchFamily="34" charset="0"/>
              </a:rPr>
              <a:t>of </a:t>
            </a:r>
            <a:r>
              <a:rPr lang="en-US" sz="1800" dirty="0">
                <a:solidFill>
                  <a:schemeClr val="accent3">
                    <a:lumMod val="25000"/>
                  </a:schemeClr>
                </a:solidFill>
                <a:latin typeface="Arial" panose="020B0604020202020204" pitchFamily="34" charset="0"/>
                <a:cs typeface="Arial" panose="020B0604020202020204" pitchFamily="34" charset="0"/>
              </a:rPr>
              <a:t>landing outcomes </a:t>
            </a:r>
            <a:r>
              <a:rPr lang="en-US" sz="1800" dirty="0" smtClean="0">
                <a:solidFill>
                  <a:schemeClr val="accent3">
                    <a:lumMod val="25000"/>
                  </a:schemeClr>
                </a:solidFill>
                <a:latin typeface="Arial" panose="020B0604020202020204" pitchFamily="34" charset="0"/>
                <a:cs typeface="Arial" panose="020B0604020202020204" pitchFamily="34" charset="0"/>
              </a:rPr>
              <a:t>between </a:t>
            </a:r>
            <a:r>
              <a:rPr lang="en-US" sz="1800" dirty="0">
                <a:solidFill>
                  <a:schemeClr val="accent3">
                    <a:lumMod val="25000"/>
                  </a:schemeClr>
                </a:solidFill>
                <a:latin typeface="Arial" panose="020B0604020202020204" pitchFamily="34" charset="0"/>
                <a:cs typeface="Arial" panose="020B0604020202020204" pitchFamily="34" charset="0"/>
              </a:rPr>
              <a:t>the date 2010-06-04 and 2017-03-20, in descending </a:t>
            </a:r>
            <a:r>
              <a:rPr lang="en-US" sz="1800" dirty="0" smtClean="0">
                <a:solidFill>
                  <a:schemeClr val="accent3">
                    <a:lumMod val="25000"/>
                  </a:schemeClr>
                </a:solidFill>
                <a:latin typeface="Arial" panose="020B0604020202020204" pitchFamily="34" charset="0"/>
                <a:cs typeface="Arial" panose="020B0604020202020204" pitchFamily="34" charset="0"/>
              </a:rPr>
              <a:t>order.</a:t>
            </a:r>
          </a:p>
          <a:p>
            <a:pPr>
              <a:lnSpc>
                <a:spcPct val="100000"/>
              </a:lnSpc>
              <a:spcBef>
                <a:spcPts val="1400"/>
              </a:spcBef>
            </a:pPr>
            <a:r>
              <a:rPr lang="en-US" sz="1800" dirty="0" smtClean="0">
                <a:solidFill>
                  <a:schemeClr val="accent3">
                    <a:lumMod val="25000"/>
                  </a:schemeClr>
                </a:solidFill>
                <a:latin typeface="Arial" panose="020B0604020202020204" pitchFamily="34" charset="0"/>
                <a:cs typeface="Arial" panose="020B0604020202020204" pitchFamily="34" charset="0"/>
              </a:rPr>
              <a:t>In the query we are using count() to count the number of total landing outcomes and in where clause we are using group by clause on landing outcome, and order by clause on total count of landing outcomes. To display the results in descending order we are using DESC keyword.</a:t>
            </a:r>
          </a:p>
          <a:p>
            <a:pPr>
              <a:lnSpc>
                <a:spcPct val="100000"/>
              </a:lnSpc>
              <a:spcBef>
                <a:spcPts val="1400"/>
              </a:spcBef>
            </a:pPr>
            <a:endParaRPr lang="en-US" sz="18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42" y="3773518"/>
            <a:ext cx="9376013" cy="2403445"/>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908347" y="1713944"/>
            <a:ext cx="9745589" cy="4823334"/>
          </a:xfrm>
          <a:prstGeom prst="rect">
            <a:avLst/>
          </a:prstGeom>
        </p:spPr>
        <p:txBody>
          <a:bodyPr lIns="91440" tIns="45720" rIns="91440" bIns="45720" anchor="t">
            <a:normAutofit/>
          </a:bodyPr>
          <a:lstStyle/>
          <a:p>
            <a:r>
              <a:rPr lang="en-US" dirty="0" smtClean="0"/>
              <a:t>The SpaceX launch sites are in The United States of America’s coasts Florida and California.</a:t>
            </a:r>
          </a:p>
          <a:p>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smtClean="0">
                <a:solidFill>
                  <a:srgbClr val="0B49CB"/>
                </a:solidFill>
                <a:latin typeface="Arial" panose="020B0604020202020204" pitchFamily="34" charset="0"/>
                <a:cs typeface="Arial" panose="020B0604020202020204" pitchFamily="34" charset="0"/>
              </a:rPr>
              <a:t>GLOBAL MAP MARKERS FOR ALL LAUNCH SITES</a:t>
            </a:r>
            <a:endParaRPr lang="en-US" sz="3200" dirty="0">
              <a:solidFill>
                <a:srgbClr val="0B49CB"/>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23" y="2900809"/>
            <a:ext cx="9463791" cy="3124764"/>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Markers </a:t>
            </a:r>
            <a:r>
              <a:rPr lang="en-US" dirty="0">
                <a:solidFill>
                  <a:srgbClr val="0B49CB"/>
                </a:solidFill>
                <a:latin typeface="Abadi"/>
              </a:rPr>
              <a:t>showing launch sites with color labels</a:t>
            </a:r>
            <a:endParaRPr lang="en-US" dirty="0">
              <a:solidFill>
                <a:srgbClr val="0B49CB"/>
              </a:solidFill>
              <a:latin typeface="Abadi"/>
            </a:endParaRPr>
          </a:p>
        </p:txBody>
      </p:sp>
      <p:pic>
        <p:nvPicPr>
          <p:cNvPr id="6"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572893"/>
            <a:ext cx="9745662" cy="4310890"/>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b="1" dirty="0" smtClean="0">
                <a:latin typeface="Arial" panose="020B0604020202020204" pitchFamily="34" charset="0"/>
                <a:cs typeface="Arial" panose="020B0604020202020204" pitchFamily="34" charset="0"/>
              </a:rPr>
              <a:t>DISTANCE BETWEEN A LAUNCH SITE TO ITS PROXIMITIES</a:t>
            </a:r>
            <a:endParaRPr lang="en-US" sz="2400" b="1" dirty="0">
              <a:latin typeface="Arial" panose="020B0604020202020204" pitchFamily="34" charset="0"/>
              <a:cs typeface="Arial" panose="020B0604020202020204" pitchFamily="34" charset="0"/>
            </a:endParaRPr>
          </a:p>
        </p:txBody>
      </p:sp>
      <p:pic>
        <p:nvPicPr>
          <p:cNvPr id="6"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3"/>
          <a:stretch>
            <a:fillRect/>
          </a:stretch>
        </p:blipFill>
        <p:spPr>
          <a:xfrm>
            <a:off x="961006" y="1553151"/>
            <a:ext cx="9580309" cy="4472422"/>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327546" y="1665027"/>
            <a:ext cx="11130426" cy="4511936"/>
          </a:xfrm>
          <a:prstGeom prst="rect">
            <a:avLst/>
          </a:prstGeom>
        </p:spPr>
        <p:txBody>
          <a:bodyPr lIns="91440" tIns="45720" rIns="91440" bIns="45720" anchor="t">
            <a:normAutofit/>
          </a:bodyPr>
          <a:lstStyle/>
          <a:p>
            <a:endParaRPr lang="en-US" sz="2000" dirty="0" smtClean="0">
              <a:solidFill>
                <a:schemeClr val="accent3">
                  <a:lumMod val="25000"/>
                </a:schemeClr>
              </a:solidFill>
              <a:latin typeface="Arial" panose="020B0604020202020204" pitchFamily="34" charset="0"/>
              <a:cs typeface="Arial" panose="020B0604020202020204" pitchFamily="34" charset="0"/>
            </a:endParaRPr>
          </a:p>
          <a:p>
            <a:endParaRPr lang="en-US" sz="2000" dirty="0">
              <a:solidFill>
                <a:schemeClr val="accent3">
                  <a:lumMod val="25000"/>
                </a:schemeClr>
              </a:solidFill>
              <a:latin typeface="Arial" panose="020B0604020202020204" pitchFamily="34" charset="0"/>
              <a:cs typeface="Arial" panose="020B0604020202020204" pitchFamily="34" charset="0"/>
            </a:endParaRPr>
          </a:p>
          <a:p>
            <a:endParaRPr lang="en-US" sz="2000" dirty="0" smtClean="0">
              <a:solidFill>
                <a:schemeClr val="accent3">
                  <a:lumMod val="25000"/>
                </a:schemeClr>
              </a:solidFill>
              <a:latin typeface="Arial" panose="020B0604020202020204" pitchFamily="34" charset="0"/>
              <a:cs typeface="Arial" panose="020B0604020202020204" pitchFamily="34" charset="0"/>
            </a:endParaRPr>
          </a:p>
          <a:p>
            <a:endParaRPr lang="en-US" sz="2000" dirty="0">
              <a:solidFill>
                <a:schemeClr val="accent3">
                  <a:lumMod val="25000"/>
                </a:schemeClr>
              </a:solidFill>
              <a:latin typeface="Arial" panose="020B0604020202020204" pitchFamily="34" charset="0"/>
              <a:cs typeface="Arial" panose="020B0604020202020204" pitchFamily="34" charset="0"/>
            </a:endParaRPr>
          </a:p>
          <a:p>
            <a:endParaRPr lang="en-US" sz="2000" dirty="0" smtClean="0">
              <a:solidFill>
                <a:schemeClr val="accent3">
                  <a:lumMod val="25000"/>
                </a:schemeClr>
              </a:solidFill>
              <a:latin typeface="Arial" panose="020B0604020202020204" pitchFamily="34" charset="0"/>
              <a:cs typeface="Arial" panose="020B0604020202020204" pitchFamily="34" charset="0"/>
            </a:endParaRPr>
          </a:p>
          <a:p>
            <a:endParaRPr lang="en-US" sz="2000" dirty="0">
              <a:solidFill>
                <a:schemeClr val="accent3">
                  <a:lumMod val="25000"/>
                </a:schemeClr>
              </a:solidFill>
              <a:latin typeface="Arial" panose="020B0604020202020204" pitchFamily="34" charset="0"/>
              <a:cs typeface="Arial" panose="020B0604020202020204" pitchFamily="34" charset="0"/>
            </a:endParaRPr>
          </a:p>
          <a:p>
            <a:endParaRPr lang="en-US" sz="2000" dirty="0" smtClean="0">
              <a:solidFill>
                <a:schemeClr val="accent3">
                  <a:lumMod val="25000"/>
                </a:schemeClr>
              </a:solidFill>
              <a:latin typeface="Arial" panose="020B0604020202020204" pitchFamily="34" charset="0"/>
              <a:cs typeface="Arial" panose="020B0604020202020204" pitchFamily="34" charset="0"/>
            </a:endParaRPr>
          </a:p>
          <a:p>
            <a:endParaRPr lang="en-US" sz="2000" dirty="0">
              <a:solidFill>
                <a:schemeClr val="accent3">
                  <a:lumMod val="25000"/>
                </a:schemeClr>
              </a:solidFill>
              <a:latin typeface="Arial" panose="020B0604020202020204" pitchFamily="34" charset="0"/>
              <a:cs typeface="Arial" panose="020B0604020202020204" pitchFamily="34" charset="0"/>
            </a:endParaRPr>
          </a:p>
          <a:p>
            <a:endParaRPr lang="en-US" sz="2000" dirty="0" smtClean="0">
              <a:solidFill>
                <a:schemeClr val="accent3">
                  <a:lumMod val="25000"/>
                </a:schemeClr>
              </a:solidFill>
              <a:latin typeface="Arial" panose="020B0604020202020204" pitchFamily="34" charset="0"/>
              <a:cs typeface="Arial" panose="020B0604020202020204" pitchFamily="34" charset="0"/>
            </a:endParaRPr>
          </a:p>
          <a:p>
            <a:endParaRPr lang="en-US" sz="2000" dirty="0">
              <a:solidFill>
                <a:schemeClr val="accent3">
                  <a:lumMod val="25000"/>
                </a:schemeClr>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We can see that KSC LC-39A had the most successful launches from all the sites.</a:t>
            </a:r>
          </a:p>
          <a:p>
            <a:endParaRPr lang="en-US" sz="2000" dirty="0">
              <a:solidFill>
                <a:schemeClr val="accent3">
                  <a:lumMod val="25000"/>
                </a:schemeClr>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b="1" dirty="0" smtClean="0">
                <a:solidFill>
                  <a:srgbClr val="0B49CB"/>
                </a:solidFill>
                <a:latin typeface="Arial" panose="020B0604020202020204" pitchFamily="34" charset="0"/>
                <a:cs typeface="Arial" panose="020B0604020202020204" pitchFamily="34" charset="0"/>
              </a:rPr>
              <a:t>PIE CHART SHOWING THE SUCCESS PERCENTAGE ACHIEVED BY EACH LAUNCH SITE</a:t>
            </a:r>
            <a:endParaRPr lang="en-US" sz="1800" b="1" dirty="0">
              <a:solidFill>
                <a:srgbClr val="0B49CB"/>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17" y="2006989"/>
            <a:ext cx="10387040" cy="3441255"/>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708377"/>
            <a:ext cx="8657744" cy="4905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b="1" u="sng" dirty="0">
                <a:solidFill>
                  <a:schemeClr val="accent3">
                    <a:lumMod val="25000"/>
                  </a:schemeClr>
                </a:solidFill>
                <a:latin typeface="Arial" panose="020B0604020202020204" pitchFamily="34" charset="0"/>
                <a:cs typeface="Arial" panose="020B0604020202020204" pitchFamily="34" charset="0"/>
              </a:rPr>
              <a:t>Project background and </a:t>
            </a:r>
            <a:r>
              <a:rPr lang="en-US" sz="1800" b="1" u="sng" dirty="0" smtClean="0">
                <a:solidFill>
                  <a:schemeClr val="accent3">
                    <a:lumMod val="25000"/>
                  </a:schemeClr>
                </a:solidFill>
                <a:latin typeface="Arial" panose="020B0604020202020204" pitchFamily="34" charset="0"/>
                <a:cs typeface="Arial" panose="020B0604020202020204" pitchFamily="34" charset="0"/>
              </a:rPr>
              <a:t>context</a:t>
            </a:r>
          </a:p>
          <a:p>
            <a:pPr marL="0" indent="0">
              <a:spcBef>
                <a:spcPts val="1400"/>
              </a:spcBef>
              <a:buNone/>
            </a:pPr>
            <a:r>
              <a:rPr lang="en-US" sz="1800" dirty="0" smtClean="0">
                <a:solidFill>
                  <a:schemeClr val="accent3">
                    <a:lumMod val="25000"/>
                  </a:schemeClr>
                </a:solidFill>
                <a:latin typeface="Arial" panose="020B0604020202020204" pitchFamily="34" charset="0"/>
                <a:cs typeface="Arial" panose="020B0604020202020204" pitchFamily="34" charset="0"/>
              </a:rPr>
              <a:t>   Space </a:t>
            </a:r>
            <a:r>
              <a:rPr lang="en-US" sz="1800" dirty="0">
                <a:solidFill>
                  <a:schemeClr val="accent3">
                    <a:lumMod val="25000"/>
                  </a:schemeClr>
                </a:solidFill>
                <a:latin typeface="Arial" panose="020B0604020202020204" pitchFamily="34" charset="0"/>
                <a:cs typeface="Arial" panose="020B0604020202020204" pitchFamily="34" charset="0"/>
              </a:rPr>
              <a:t>X advertises Falcon 9 rocket launches on its website with a </a:t>
            </a:r>
            <a:r>
              <a:rPr lang="en-US" sz="1800" dirty="0" smtClean="0">
                <a:solidFill>
                  <a:schemeClr val="accent3">
                    <a:lumMod val="25000"/>
                  </a:schemeClr>
                </a:solidFill>
                <a:latin typeface="Arial" panose="020B0604020202020204" pitchFamily="34" charset="0"/>
                <a:cs typeface="Arial" panose="020B0604020202020204" pitchFamily="34" charset="0"/>
              </a:rPr>
              <a:t>cost </a:t>
            </a:r>
            <a:r>
              <a:rPr lang="en-US" sz="1800" dirty="0">
                <a:solidFill>
                  <a:schemeClr val="accent3">
                    <a:lumMod val="25000"/>
                  </a:schemeClr>
                </a:solidFill>
                <a:latin typeface="Arial" panose="020B0604020202020204" pitchFamily="34" charset="0"/>
                <a:cs typeface="Arial" panose="020B0604020202020204" pitchFamily="34" charset="0"/>
              </a:rPr>
              <a:t>of 62 million dollars; other providers cost upward of 165 </a:t>
            </a:r>
            <a:r>
              <a:rPr lang="en-US" sz="1800" dirty="0" smtClean="0">
                <a:solidFill>
                  <a:schemeClr val="accent3">
                    <a:lumMod val="25000"/>
                  </a:schemeClr>
                </a:solidFill>
                <a:latin typeface="Arial" panose="020B0604020202020204" pitchFamily="34" charset="0"/>
                <a:cs typeface="Arial" panose="020B0604020202020204" pitchFamily="34" charset="0"/>
              </a:rPr>
              <a:t>million </a:t>
            </a:r>
            <a:r>
              <a:rPr lang="en-US" sz="1800" dirty="0">
                <a:solidFill>
                  <a:schemeClr val="accent3">
                    <a:lumMod val="25000"/>
                  </a:schemeClr>
                </a:solidFill>
                <a:latin typeface="Arial" panose="020B0604020202020204" pitchFamily="34" charset="0"/>
                <a:cs typeface="Arial" panose="020B0604020202020204" pitchFamily="34" charset="0"/>
              </a:rPr>
              <a:t>dollars each, much of the savings is because Space X can </a:t>
            </a:r>
            <a:r>
              <a:rPr lang="en-US" sz="1800" dirty="0" smtClean="0">
                <a:solidFill>
                  <a:schemeClr val="accent3">
                    <a:lumMod val="25000"/>
                  </a:schemeClr>
                </a:solidFill>
                <a:latin typeface="Arial" panose="020B0604020202020204" pitchFamily="34" charset="0"/>
                <a:cs typeface="Arial" panose="020B0604020202020204" pitchFamily="34" charset="0"/>
              </a:rPr>
              <a:t>reuse </a:t>
            </a:r>
            <a:r>
              <a:rPr lang="en-US" sz="1800" dirty="0">
                <a:solidFill>
                  <a:schemeClr val="accent3">
                    <a:lumMod val="25000"/>
                  </a:schemeClr>
                </a:solidFill>
                <a:latin typeface="Arial" panose="020B0604020202020204" pitchFamily="34" charset="0"/>
                <a:cs typeface="Arial" panose="020B0604020202020204" pitchFamily="34" charset="0"/>
              </a:rPr>
              <a:t>the first stage. Therefore, if we can determine if the first </a:t>
            </a:r>
            <a:r>
              <a:rPr lang="en-US" sz="1800" dirty="0" smtClean="0">
                <a:solidFill>
                  <a:schemeClr val="accent3">
                    <a:lumMod val="25000"/>
                  </a:schemeClr>
                </a:solidFill>
                <a:latin typeface="Arial" panose="020B0604020202020204" pitchFamily="34" charset="0"/>
                <a:cs typeface="Arial" panose="020B0604020202020204" pitchFamily="34" charset="0"/>
              </a:rPr>
              <a:t>stage </a:t>
            </a:r>
            <a:r>
              <a:rPr lang="en-US" sz="1800" dirty="0">
                <a:solidFill>
                  <a:schemeClr val="accent3">
                    <a:lumMod val="25000"/>
                  </a:schemeClr>
                </a:solidFill>
                <a:latin typeface="Arial" panose="020B0604020202020204" pitchFamily="34" charset="0"/>
                <a:cs typeface="Arial" panose="020B0604020202020204" pitchFamily="34" charset="0"/>
              </a:rPr>
              <a:t>will land, we can determine the cost of a launch. This </a:t>
            </a:r>
            <a:r>
              <a:rPr lang="en-US" sz="1800" dirty="0" smtClean="0">
                <a:solidFill>
                  <a:schemeClr val="accent3">
                    <a:lumMod val="25000"/>
                  </a:schemeClr>
                </a:solidFill>
                <a:latin typeface="Arial" panose="020B0604020202020204" pitchFamily="34" charset="0"/>
                <a:cs typeface="Arial" panose="020B0604020202020204" pitchFamily="34" charset="0"/>
              </a:rPr>
              <a:t>information </a:t>
            </a:r>
            <a:r>
              <a:rPr lang="en-US" sz="1800" dirty="0">
                <a:solidFill>
                  <a:schemeClr val="accent3">
                    <a:lumMod val="25000"/>
                  </a:schemeClr>
                </a:solidFill>
                <a:latin typeface="Arial" panose="020B0604020202020204" pitchFamily="34" charset="0"/>
                <a:cs typeface="Arial" panose="020B0604020202020204" pitchFamily="34" charset="0"/>
              </a:rPr>
              <a:t>can be used if an alternate company wants to bid </a:t>
            </a:r>
            <a:r>
              <a:rPr lang="en-US" sz="1800" dirty="0" smtClean="0">
                <a:solidFill>
                  <a:schemeClr val="accent3">
                    <a:lumMod val="25000"/>
                  </a:schemeClr>
                </a:solidFill>
                <a:latin typeface="Arial" panose="020B0604020202020204" pitchFamily="34" charset="0"/>
                <a:cs typeface="Arial" panose="020B0604020202020204" pitchFamily="34" charset="0"/>
              </a:rPr>
              <a:t>against </a:t>
            </a:r>
            <a:r>
              <a:rPr lang="en-US" sz="1800" dirty="0">
                <a:solidFill>
                  <a:schemeClr val="accent3">
                    <a:lumMod val="25000"/>
                  </a:schemeClr>
                </a:solidFill>
                <a:latin typeface="Arial" panose="020B0604020202020204" pitchFamily="34" charset="0"/>
                <a:cs typeface="Arial" panose="020B0604020202020204" pitchFamily="34" charset="0"/>
              </a:rPr>
              <a:t>space X for a rocket launch. </a:t>
            </a:r>
            <a:r>
              <a:rPr lang="en-US" sz="1800" dirty="0" smtClean="0">
                <a:solidFill>
                  <a:schemeClr val="accent3">
                    <a:lumMod val="25000"/>
                  </a:schemeClr>
                </a:solidFill>
                <a:latin typeface="Arial" panose="020B0604020202020204" pitchFamily="34" charset="0"/>
                <a:cs typeface="Arial" panose="020B0604020202020204" pitchFamily="34" charset="0"/>
              </a:rPr>
              <a:t>This </a:t>
            </a:r>
            <a:r>
              <a:rPr lang="en-US" sz="1800" dirty="0">
                <a:solidFill>
                  <a:schemeClr val="accent3">
                    <a:lumMod val="25000"/>
                  </a:schemeClr>
                </a:solidFill>
                <a:latin typeface="Arial" panose="020B0604020202020204" pitchFamily="34" charset="0"/>
                <a:cs typeface="Arial" panose="020B0604020202020204" pitchFamily="34" charset="0"/>
              </a:rPr>
              <a:t>goal of the project is </a:t>
            </a:r>
            <a:r>
              <a:rPr lang="en-US" sz="1800" dirty="0" smtClean="0">
                <a:solidFill>
                  <a:schemeClr val="accent3">
                    <a:lumMod val="25000"/>
                  </a:schemeClr>
                </a:solidFill>
                <a:latin typeface="Arial" panose="020B0604020202020204" pitchFamily="34" charset="0"/>
                <a:cs typeface="Arial" panose="020B0604020202020204" pitchFamily="34" charset="0"/>
              </a:rPr>
              <a:t>to </a:t>
            </a:r>
            <a:r>
              <a:rPr lang="en-US" sz="1800" dirty="0">
                <a:solidFill>
                  <a:schemeClr val="accent3">
                    <a:lumMod val="25000"/>
                  </a:schemeClr>
                </a:solidFill>
                <a:latin typeface="Arial" panose="020B0604020202020204" pitchFamily="34" charset="0"/>
                <a:cs typeface="Arial" panose="020B0604020202020204" pitchFamily="34" charset="0"/>
              </a:rPr>
              <a:t>predict if the first stage will land successfully</a:t>
            </a:r>
            <a:r>
              <a:rPr lang="en-US" sz="1800" dirty="0" smtClean="0">
                <a:solidFill>
                  <a:schemeClr val="accent3">
                    <a:lumMod val="25000"/>
                  </a:schemeClr>
                </a:solidFill>
                <a:latin typeface="Arial" panose="020B0604020202020204" pitchFamily="34" charset="0"/>
                <a:cs typeface="Arial" panose="020B0604020202020204" pitchFamily="34" charset="0"/>
              </a:rPr>
              <a:t>.</a:t>
            </a:r>
          </a:p>
          <a:p>
            <a:pPr marL="0" indent="0">
              <a:spcBef>
                <a:spcPts val="1400"/>
              </a:spcBef>
              <a:buNone/>
            </a:pPr>
            <a:endParaRPr lang="en-US" sz="1800" dirty="0">
              <a:solidFill>
                <a:schemeClr val="accent3">
                  <a:lumMod val="25000"/>
                </a:schemeClr>
              </a:solidFill>
              <a:latin typeface="Arial" panose="020B0604020202020204" pitchFamily="34" charset="0"/>
              <a:cs typeface="Arial" panose="020B0604020202020204" pitchFamily="34" charset="0"/>
            </a:endParaRPr>
          </a:p>
          <a:p>
            <a:pPr>
              <a:spcBef>
                <a:spcPts val="1400"/>
              </a:spcBef>
              <a:buFont typeface="Arial" panose="020B0604020202020204" pitchFamily="34" charset="0"/>
              <a:buChar char="•"/>
            </a:pPr>
            <a:r>
              <a:rPr lang="en-US" sz="1800" b="1" u="sng" dirty="0" smtClean="0">
                <a:solidFill>
                  <a:schemeClr val="accent3">
                    <a:lumMod val="25000"/>
                  </a:schemeClr>
                </a:solidFill>
                <a:latin typeface="Arial" panose="020B0604020202020204" pitchFamily="34" charset="0"/>
                <a:cs typeface="Arial" panose="020B0604020202020204" pitchFamily="34" charset="0"/>
              </a:rPr>
              <a:t>Problems </a:t>
            </a:r>
            <a:r>
              <a:rPr lang="en-US" sz="1800" b="1" u="sng" dirty="0">
                <a:solidFill>
                  <a:schemeClr val="accent3">
                    <a:lumMod val="25000"/>
                  </a:schemeClr>
                </a:solidFill>
                <a:latin typeface="Arial" panose="020B0604020202020204" pitchFamily="34" charset="0"/>
                <a:cs typeface="Arial" panose="020B0604020202020204" pitchFamily="34" charset="0"/>
              </a:rPr>
              <a:t>you want to find </a:t>
            </a:r>
            <a:r>
              <a:rPr lang="en-US" sz="1800" b="1" u="sng" dirty="0" smtClean="0">
                <a:solidFill>
                  <a:schemeClr val="accent3">
                    <a:lumMod val="25000"/>
                  </a:schemeClr>
                </a:solidFill>
                <a:latin typeface="Arial" panose="020B0604020202020204" pitchFamily="34" charset="0"/>
                <a:cs typeface="Arial" panose="020B0604020202020204" pitchFamily="34" charset="0"/>
              </a:rPr>
              <a:t>answers</a:t>
            </a:r>
          </a:p>
          <a:p>
            <a:pPr lvl="1">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What factors determine if the rocket will land successfully?</a:t>
            </a:r>
          </a:p>
          <a:p>
            <a:pPr lvl="1">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The interaction amongst various features that determine the success rate of a successful landing.</a:t>
            </a:r>
          </a:p>
          <a:p>
            <a:pPr lvl="1">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b="1" dirty="0" smtClean="0">
                <a:solidFill>
                  <a:srgbClr val="0B49CB"/>
                </a:solidFill>
                <a:latin typeface="Arial" panose="020B0604020202020204" pitchFamily="34" charset="0"/>
                <a:cs typeface="Arial" panose="020B0604020202020204" pitchFamily="34" charset="0"/>
              </a:rPr>
              <a:t>PIE CHART SHOWING THE LAUNCH SITE WITH THE HIGHEST LAUNCH SUCCESS RATIO</a:t>
            </a:r>
            <a:endParaRPr lang="en-US" sz="1800" b="1" dirty="0">
              <a:solidFill>
                <a:srgbClr val="0B49CB"/>
              </a:solidFill>
              <a:latin typeface="Arial" panose="020B0604020202020204" pitchFamily="34" charset="0"/>
              <a:cs typeface="Arial" panose="020B0604020202020204" pitchFamily="34" charset="0"/>
            </a:endParaRPr>
          </a:p>
        </p:txBody>
      </p:sp>
      <p:pic>
        <p:nvPicPr>
          <p:cNvPr id="6"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3"/>
          <a:stretch>
            <a:fillRect/>
          </a:stretch>
        </p:blipFill>
        <p:spPr>
          <a:xfrm>
            <a:off x="2323306" y="1896269"/>
            <a:ext cx="7372350" cy="4210050"/>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smtClean="0">
                <a:latin typeface="Arial" panose="020B0604020202020204" pitchFamily="34" charset="0"/>
                <a:cs typeface="Arial" panose="020B0604020202020204" pitchFamily="34" charset="0"/>
              </a:rPr>
              <a:t>PAYLOAD VS. LAUNCH OUTCOME SCATTER PLOT FOR ALL SITES, WITH DIFFERENT PAYLOAD SELECTED IN THE RANGE SLIDER</a:t>
            </a:r>
            <a:endParaRPr lang="en-US" b="1" dirty="0">
              <a:solidFill>
                <a:srgbClr val="0B49CB"/>
              </a:solidFill>
              <a:latin typeface="Arial" panose="020B0604020202020204" pitchFamily="34" charset="0"/>
              <a:cs typeface="Arial" panose="020B0604020202020204" pitchFamily="34" charset="0"/>
            </a:endParaRPr>
          </a:p>
        </p:txBody>
      </p:sp>
      <p:pic>
        <p:nvPicPr>
          <p:cNvPr id="6"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3"/>
          <a:stretch>
            <a:fillRect/>
          </a:stretch>
        </p:blipFill>
        <p:spPr>
          <a:xfrm>
            <a:off x="820811" y="1808445"/>
            <a:ext cx="9892682" cy="3569784"/>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1B07C49E-AFFC-EC46-8930-E4D428F5F943}"/>
              </a:ext>
            </a:extLst>
          </p:cNvPr>
          <p:cNvSpPr>
            <a:spLocks noGrp="1"/>
          </p:cNvSpPr>
          <p:nvPr>
            <p:ph sz="half" idx="1"/>
          </p:nvPr>
        </p:nvSpPr>
        <p:spPr>
          <a:xfrm>
            <a:off x="838199" y="1825625"/>
            <a:ext cx="563083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The decision tree classifier is the model with the highest </a:t>
            </a:r>
            <a:r>
              <a:rPr lang="en-US" sz="2200" dirty="0" smtClean="0">
                <a:latin typeface="Abadi" panose="020B0604020104020204" pitchFamily="34" charset="0"/>
              </a:rPr>
              <a:t>accuracy.</a:t>
            </a: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0" name="Content Placeholder 9"/>
          <p:cNvPicPr>
            <a:picLocks noGrp="1" noChangeAspect="1"/>
          </p:cNvPicPr>
          <p:nvPr>
            <p:ph sz="half" idx="2"/>
          </p:nvPr>
        </p:nvPicPr>
        <p:blipFill>
          <a:blip r:embed="rId3"/>
          <a:stretch>
            <a:fillRect/>
          </a:stretch>
        </p:blipFill>
        <p:spPr>
          <a:xfrm>
            <a:off x="6786636" y="1872341"/>
            <a:ext cx="3952727" cy="3971578"/>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808" y="2608273"/>
            <a:ext cx="5193331" cy="2618820"/>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688512"/>
            <a:ext cx="9477960" cy="4561764"/>
          </a:xfrm>
          <a:prstGeom prst="rect">
            <a:avLst/>
          </a:prstGeom>
        </p:spPr>
        <p:txBody>
          <a:bodyPr>
            <a:normAutofit/>
          </a:bodyPr>
          <a:lstStyle/>
          <a:p>
            <a:pPr>
              <a:lnSpc>
                <a:spcPct val="100000"/>
              </a:lnSpc>
              <a:spcBef>
                <a:spcPts val="1400"/>
              </a:spcBef>
            </a:pPr>
            <a:r>
              <a:rPr lang="en-US" sz="2400" dirty="0"/>
              <a:t>Examining the confusion matrix, we see </a:t>
            </a:r>
            <a:r>
              <a:rPr lang="en-US" sz="2400" dirty="0" smtClean="0"/>
              <a:t>that </a:t>
            </a:r>
            <a:r>
              <a:rPr lang="en-US" sz="2400" dirty="0"/>
              <a:t>Tree can distinguish between the different classes. We see that the major problem is false </a:t>
            </a:r>
            <a:endParaRPr lang="en-US" sz="2400" dirty="0" smtClean="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1632121" y="2801524"/>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693193"/>
            <a:ext cx="9015434" cy="4351338"/>
          </a:xfrm>
          <a:prstGeom prst="rect">
            <a:avLst/>
          </a:prstGeom>
        </p:spPr>
        <p:txBody>
          <a:bodyPr>
            <a:normAutofit/>
          </a:bodyPr>
          <a:lstStyle/>
          <a:p>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Tree Classifier Algorithm is the best for Machine Learning for this dataset</a:t>
            </a:r>
          </a:p>
          <a:p>
            <a:r>
              <a:rPr lang="en-US" sz="2400" dirty="0" smtClean="0">
                <a:latin typeface="Arial" panose="020B0604020202020204" pitchFamily="34" charset="0"/>
                <a:cs typeface="Arial" panose="020B0604020202020204" pitchFamily="34" charset="0"/>
              </a:rPr>
              <a:t>Low </a:t>
            </a:r>
            <a:r>
              <a:rPr lang="en-US" sz="2400" dirty="0">
                <a:latin typeface="Arial" panose="020B0604020202020204" pitchFamily="34" charset="0"/>
                <a:cs typeface="Arial" panose="020B0604020202020204" pitchFamily="34" charset="0"/>
              </a:rPr>
              <a:t>weighted payloads perform better than the heavier payloads</a:t>
            </a:r>
          </a:p>
          <a:p>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success rates for SpaceX launches is directly proportional time in years they will eventually perfect the launches</a:t>
            </a:r>
          </a:p>
          <a:p>
            <a:r>
              <a:rPr lang="en-US" sz="2400" dirty="0" smtClean="0">
                <a:latin typeface="Arial" panose="020B0604020202020204" pitchFamily="34" charset="0"/>
                <a:cs typeface="Arial" panose="020B0604020202020204" pitchFamily="34" charset="0"/>
              </a:rPr>
              <a:t>We </a:t>
            </a:r>
            <a:r>
              <a:rPr lang="en-US" sz="2400" dirty="0">
                <a:latin typeface="Arial" panose="020B0604020202020204" pitchFamily="34" charset="0"/>
                <a:cs typeface="Arial" panose="020B0604020202020204" pitchFamily="34" charset="0"/>
              </a:rPr>
              <a:t>can see that KSC LC-39A had the most successful launches from all the sites</a:t>
            </a:r>
          </a:p>
          <a:p>
            <a:r>
              <a:rPr lang="en-US" sz="2400" dirty="0" smtClean="0">
                <a:latin typeface="Arial" panose="020B0604020202020204" pitchFamily="34" charset="0"/>
                <a:cs typeface="Arial" panose="020B0604020202020204" pitchFamily="34" charset="0"/>
              </a:rPr>
              <a:t>Orbit </a:t>
            </a:r>
            <a:r>
              <a:rPr lang="en-US" sz="2400" dirty="0">
                <a:latin typeface="Arial" panose="020B0604020202020204" pitchFamily="34" charset="0"/>
                <a:cs typeface="Arial" panose="020B0604020202020204" pitchFamily="34" charset="0"/>
              </a:rPr>
              <a:t>GEO,HEO,SSO,ES-L1 has the best Success Rate</a:t>
            </a:r>
          </a:p>
          <a:p>
            <a:endParaRPr lang="en-US" sz="2400" dirty="0"/>
          </a:p>
          <a:p>
            <a:pPr marL="0" indent="0">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rial" panose="020B0604020202020204" pitchFamily="34" charset="0"/>
                <a:cs typeface="Arial" panose="020B0604020202020204" pitchFamily="34" charset="0"/>
              </a:rPr>
              <a:t>Executive Summary</a:t>
            </a:r>
          </a:p>
          <a:p>
            <a:pPr>
              <a:lnSpc>
                <a:spcPct val="120000"/>
              </a:lnSpc>
              <a:spcBef>
                <a:spcPts val="1400"/>
              </a:spcBef>
            </a:pPr>
            <a:r>
              <a:rPr lang="en-US" sz="8000" dirty="0">
                <a:solidFill>
                  <a:schemeClr val="accent3">
                    <a:lumMod val="25000"/>
                  </a:schemeClr>
                </a:solidFill>
                <a:latin typeface="Arial" panose="020B0604020202020204" pitchFamily="34" charset="0"/>
                <a:cs typeface="Arial" panose="020B0604020202020204" pitchFamily="34" charset="0"/>
              </a:rPr>
              <a:t>Data collection methodology:</a:t>
            </a:r>
          </a:p>
          <a:p>
            <a:pPr lvl="1">
              <a:lnSpc>
                <a:spcPct val="120000"/>
              </a:lnSpc>
              <a:spcBef>
                <a:spcPts val="1400"/>
              </a:spcBef>
              <a:buFont typeface="Wingdings" panose="05000000000000000000" pitchFamily="2" charset="2"/>
              <a:buChar char="Ø"/>
            </a:pPr>
            <a:r>
              <a:rPr lang="en-US" sz="8000" dirty="0" smtClean="0">
                <a:solidFill>
                  <a:schemeClr val="tx1"/>
                </a:solidFill>
                <a:latin typeface="Arial" panose="020B0604020202020204" pitchFamily="34" charset="0"/>
                <a:cs typeface="Arial" panose="020B0604020202020204" pitchFamily="34" charset="0"/>
              </a:rPr>
              <a:t>Data was collected using SpaceX API and web scraping from Wikipedia</a:t>
            </a:r>
            <a:r>
              <a:rPr lang="en-US" sz="8000" dirty="0" smtClean="0">
                <a:solidFill>
                  <a:schemeClr val="bg2">
                    <a:lumMod val="50000"/>
                  </a:schemeClr>
                </a:solidFill>
                <a:latin typeface="Arial" panose="020B0604020202020204" pitchFamily="34" charset="0"/>
                <a:cs typeface="Arial" panose="020B0604020202020204" pitchFamily="34" charset="0"/>
              </a:rPr>
              <a:t>.</a:t>
            </a:r>
            <a:endParaRPr lang="en-US" sz="80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r>
              <a:rPr lang="en-US" sz="8000" dirty="0">
                <a:solidFill>
                  <a:schemeClr val="accent3">
                    <a:lumMod val="25000"/>
                  </a:schemeClr>
                </a:solidFill>
                <a:latin typeface="Arial" panose="020B0604020202020204" pitchFamily="34" charset="0"/>
                <a:cs typeface="Arial" panose="020B0604020202020204" pitchFamily="34" charset="0"/>
              </a:rPr>
              <a:t>Perform data wrangling</a:t>
            </a:r>
          </a:p>
          <a:p>
            <a:pPr lvl="1">
              <a:lnSpc>
                <a:spcPct val="120000"/>
              </a:lnSpc>
              <a:spcBef>
                <a:spcPts val="1400"/>
              </a:spcBef>
              <a:buFont typeface="Wingdings" panose="05000000000000000000" pitchFamily="2" charset="2"/>
              <a:buChar char="Ø"/>
            </a:pPr>
            <a:r>
              <a:rPr lang="en-US" sz="8000" dirty="0" smtClean="0">
                <a:solidFill>
                  <a:schemeClr val="tx1"/>
                </a:solidFill>
                <a:latin typeface="Arial" panose="020B0604020202020204" pitchFamily="34" charset="0"/>
                <a:cs typeface="Arial" panose="020B0604020202020204" pitchFamily="34" charset="0"/>
              </a:rPr>
              <a:t>One-hot encoding was applied to categorical features.</a:t>
            </a:r>
            <a:endParaRPr lang="en-US" sz="8000" dirty="0">
              <a:solidFill>
                <a:schemeClr val="tx1"/>
              </a:solidFill>
              <a:latin typeface="Arial" panose="020B0604020202020204" pitchFamily="34" charset="0"/>
              <a:cs typeface="Arial" panose="020B0604020202020204" pitchFamily="34" charset="0"/>
            </a:endParaRPr>
          </a:p>
          <a:p>
            <a:pPr>
              <a:lnSpc>
                <a:spcPct val="120000"/>
              </a:lnSpc>
              <a:spcBef>
                <a:spcPts val="1400"/>
              </a:spcBef>
            </a:pPr>
            <a:r>
              <a:rPr lang="en-US" sz="8000" dirty="0">
                <a:solidFill>
                  <a:schemeClr val="accent3">
                    <a:lumMod val="25000"/>
                  </a:schemeClr>
                </a:solidFill>
                <a:latin typeface="Arial" panose="020B0604020202020204" pitchFamily="34" charset="0"/>
                <a:cs typeface="Arial" panose="020B0604020202020204" pitchFamily="34" charset="0"/>
              </a:rPr>
              <a:t>Perform exploratory data analysis (EDA) using visualization and </a:t>
            </a:r>
            <a:r>
              <a:rPr lang="en-US" sz="8000" dirty="0" smtClean="0">
                <a:solidFill>
                  <a:schemeClr val="accent3">
                    <a:lumMod val="25000"/>
                  </a:schemeClr>
                </a:solidFill>
                <a:latin typeface="Arial" panose="020B0604020202020204" pitchFamily="34" charset="0"/>
                <a:cs typeface="Arial" panose="020B0604020202020204" pitchFamily="34" charset="0"/>
              </a:rPr>
              <a:t>SQL</a:t>
            </a:r>
          </a:p>
          <a:p>
            <a:pPr lvl="1">
              <a:lnSpc>
                <a:spcPct val="120000"/>
              </a:lnSpc>
              <a:spcBef>
                <a:spcPts val="1400"/>
              </a:spcBef>
              <a:buFont typeface="Wingdings" panose="05000000000000000000" pitchFamily="2" charset="2"/>
              <a:buChar char="Ø"/>
            </a:pPr>
            <a:r>
              <a:rPr lang="en-US" sz="8000" dirty="0" smtClean="0">
                <a:solidFill>
                  <a:schemeClr val="accent3">
                    <a:lumMod val="25000"/>
                  </a:schemeClr>
                </a:solidFill>
                <a:latin typeface="Arial" panose="020B0604020202020204" pitchFamily="34" charset="0"/>
                <a:cs typeface="Arial" panose="020B0604020202020204" pitchFamily="34" charset="0"/>
              </a:rPr>
              <a:t>Different graphs were plotted to show relationship between different variables.</a:t>
            </a:r>
          </a:p>
          <a:p>
            <a:pPr>
              <a:lnSpc>
                <a:spcPct val="120000"/>
              </a:lnSpc>
              <a:spcBef>
                <a:spcPts val="1400"/>
              </a:spcBef>
            </a:pPr>
            <a:r>
              <a:rPr lang="en-US" sz="8000" dirty="0" smtClean="0">
                <a:solidFill>
                  <a:schemeClr val="accent3">
                    <a:lumMod val="25000"/>
                  </a:schemeClr>
                </a:solidFill>
                <a:latin typeface="Arial" panose="020B0604020202020204" pitchFamily="34" charset="0"/>
                <a:cs typeface="Arial" panose="020B0604020202020204" pitchFamily="34" charset="0"/>
              </a:rPr>
              <a:t>Perform </a:t>
            </a:r>
            <a:r>
              <a:rPr lang="en-US" sz="8000" dirty="0">
                <a:solidFill>
                  <a:schemeClr val="accent3">
                    <a:lumMod val="25000"/>
                  </a:schemeClr>
                </a:solidFill>
                <a:latin typeface="Arial" panose="020B0604020202020204" pitchFamily="34" charset="0"/>
                <a:cs typeface="Arial" panose="020B0604020202020204" pitchFamily="34" charset="0"/>
              </a:rPr>
              <a:t>interactive visual analytics using Folium and Plotly Dash</a:t>
            </a:r>
          </a:p>
          <a:p>
            <a:pPr>
              <a:lnSpc>
                <a:spcPct val="120000"/>
              </a:lnSpc>
              <a:spcBef>
                <a:spcPts val="1400"/>
              </a:spcBef>
            </a:pPr>
            <a:r>
              <a:rPr lang="en-US" sz="8000" dirty="0">
                <a:solidFill>
                  <a:schemeClr val="accent3">
                    <a:lumMod val="25000"/>
                  </a:schemeClr>
                </a:solidFill>
                <a:latin typeface="Arial" panose="020B0604020202020204" pitchFamily="34" charset="0"/>
                <a:cs typeface="Arial" panose="020B0604020202020204" pitchFamily="34" charset="0"/>
              </a:rPr>
              <a:t>Perform predictive analysis using classification models</a:t>
            </a:r>
          </a:p>
          <a:p>
            <a:pPr lvl="1">
              <a:lnSpc>
                <a:spcPct val="120000"/>
              </a:lnSpc>
              <a:spcBef>
                <a:spcPts val="1400"/>
              </a:spcBef>
              <a:buFont typeface="Wingdings" panose="05000000000000000000" pitchFamily="2" charset="2"/>
              <a:buChar char="Ø"/>
            </a:pPr>
            <a:r>
              <a:rPr lang="en-US" sz="8000" dirty="0">
                <a:solidFill>
                  <a:schemeClr val="tx1"/>
                </a:solidFill>
                <a:latin typeface="Arial" panose="020B0604020202020204" pitchFamily="34" charset="0"/>
                <a:cs typeface="Arial" panose="020B0604020202020204" pitchFamily="34" charset="0"/>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653916"/>
            <a:ext cx="10515600" cy="4773295"/>
          </a:xfrm>
          <a:prstGeom prst="rect">
            <a:avLst/>
          </a:prstGeom>
        </p:spPr>
        <p:txBody>
          <a:bodyPr/>
          <a:lstStyle/>
          <a:p>
            <a:pPr>
              <a:lnSpc>
                <a:spcPct val="100000"/>
              </a:lnSpc>
              <a:spcBef>
                <a:spcPts val="1400"/>
              </a:spcBef>
            </a:pPr>
            <a:r>
              <a:rPr lang="en-US" sz="1800" dirty="0" smtClean="0">
                <a:solidFill>
                  <a:schemeClr val="accent3">
                    <a:lumMod val="25000"/>
                  </a:schemeClr>
                </a:solidFill>
                <a:latin typeface="Arial" panose="020B0604020202020204" pitchFamily="34" charset="0"/>
                <a:cs typeface="Arial" panose="020B0604020202020204" pitchFamily="34" charset="0"/>
              </a:rPr>
              <a:t>Data sets were collected as:</a:t>
            </a:r>
          </a:p>
          <a:p>
            <a:pPr lvl="1" algn="just">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Data collection was done using </a:t>
            </a:r>
            <a:r>
              <a:rPr lang="en-US" sz="1800" dirty="0" smtClean="0">
                <a:solidFill>
                  <a:schemeClr val="accent3">
                    <a:lumMod val="25000"/>
                  </a:schemeClr>
                </a:solidFill>
                <a:latin typeface="Arial" panose="020B0604020202020204" pitchFamily="34" charset="0"/>
                <a:cs typeface="Arial" panose="020B0604020202020204" pitchFamily="34" charset="0"/>
              </a:rPr>
              <a:t>“get request” </a:t>
            </a:r>
            <a:r>
              <a:rPr lang="en-US" sz="1800" dirty="0">
                <a:solidFill>
                  <a:schemeClr val="accent3">
                    <a:lumMod val="25000"/>
                  </a:schemeClr>
                </a:solidFill>
                <a:latin typeface="Arial" panose="020B0604020202020204" pitchFamily="34" charset="0"/>
                <a:cs typeface="Arial" panose="020B0604020202020204" pitchFamily="34" charset="0"/>
              </a:rPr>
              <a:t>to the SpaceX API</a:t>
            </a:r>
            <a:r>
              <a:rPr lang="en-US" sz="1800" dirty="0" smtClean="0">
                <a:solidFill>
                  <a:schemeClr val="accent3">
                    <a:lumMod val="25000"/>
                  </a:schemeClr>
                </a:solidFill>
                <a:latin typeface="Arial" panose="020B0604020202020204" pitchFamily="34" charset="0"/>
                <a:cs typeface="Arial" panose="020B0604020202020204" pitchFamily="34" charset="0"/>
              </a:rPr>
              <a:t>.</a:t>
            </a:r>
          </a:p>
          <a:p>
            <a:pPr lvl="1" algn="just">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rial" panose="020B0604020202020204" pitchFamily="34" charset="0"/>
                <a:cs typeface="Arial" panose="020B0604020202020204" pitchFamily="34" charset="0"/>
              </a:rPr>
              <a:t>This API gave us data about Launches, rockets used, payload delivered, launch specifications, landing specifications and landing outcomes.</a:t>
            </a:r>
            <a:endParaRPr lang="en-US" sz="1800" dirty="0">
              <a:solidFill>
                <a:schemeClr val="accent3">
                  <a:lumMod val="25000"/>
                </a:schemeClr>
              </a:solidFill>
              <a:latin typeface="Arial" panose="020B0604020202020204" pitchFamily="34" charset="0"/>
              <a:cs typeface="Arial" panose="020B0604020202020204" pitchFamily="34" charset="0"/>
            </a:endParaRPr>
          </a:p>
          <a:p>
            <a:pPr lvl="1" algn="just">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Next, we decoded the response content as a Json using .json() function call and turn it into a pandas dataframe using .json_normalize().</a:t>
            </a:r>
          </a:p>
          <a:p>
            <a:pPr lvl="1" algn="just">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We then cleaned the data, checked for missing values and fill in missing values where necessary.</a:t>
            </a:r>
          </a:p>
          <a:p>
            <a:pPr lvl="1" algn="just">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In addition, we performed web scraping from Wikipedia for Falcon 9 launch records with BeautifulSoup. </a:t>
            </a:r>
          </a:p>
          <a:p>
            <a:pPr lvl="1" algn="just">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The objective was to extract the launch records as HTML table, parse the table and convert it to a pandas dataframe for future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9" name="Content Placeholder 8"/>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989320" y="1792288"/>
            <a:ext cx="5296291" cy="4233862"/>
          </a:xfrm>
          <a:prstGeom prst="rect">
            <a:avLst/>
          </a:prstGeom>
          <a:ln>
            <a:solidFill>
              <a:srgbClr val="0B49CB"/>
            </a:solidFill>
            <a:prstDash val="dash"/>
          </a:ln>
        </p:spPr>
      </p:pic>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notebook:</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hlinkClick r:id="rId4" action="ppaction://hlinksldjump" tooltip="Github Url"/>
              </a:rPr>
              <a:t>https</a:t>
            </a:r>
            <a:r>
              <a:rPr lang="en-US" sz="2200" dirty="0">
                <a:solidFill>
                  <a:schemeClr val="accent3">
                    <a:lumMod val="25000"/>
                  </a:schemeClr>
                </a:solidFill>
                <a:latin typeface="Abadi" panose="020B0604020104020204" pitchFamily="34" charset="0"/>
                <a:hlinkClick r:id="rId4" action="ppaction://hlinksldjump" tooltip="Github Url"/>
              </a:rPr>
              <a:t>://github.com/ShaimaAfreen14/DataScience_Capstone_SpaceX/blob/main/Data%20Collection.ipynb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We applied web scrapping to </a:t>
            </a:r>
            <a:r>
              <a:rPr lang="en-US" sz="1800" dirty="0" err="1" smtClean="0">
                <a:solidFill>
                  <a:schemeClr val="accent3">
                    <a:lumMod val="25000"/>
                  </a:schemeClr>
                </a:solidFill>
                <a:latin typeface="Arial" panose="020B0604020202020204" pitchFamily="34" charset="0"/>
                <a:cs typeface="Arial" panose="020B0604020202020204" pitchFamily="34" charset="0"/>
              </a:rPr>
              <a:t>webscrape</a:t>
            </a:r>
            <a:r>
              <a:rPr lang="en-US" sz="1800" dirty="0" smtClean="0">
                <a:solidFill>
                  <a:schemeClr val="accent3">
                    <a:lumMod val="25000"/>
                  </a:schemeClr>
                </a:solidFill>
                <a:latin typeface="Arial" panose="020B0604020202020204" pitchFamily="34" charset="0"/>
                <a:cs typeface="Arial" panose="020B0604020202020204" pitchFamily="34" charset="0"/>
              </a:rPr>
              <a:t> </a:t>
            </a:r>
            <a:r>
              <a:rPr lang="en-US" sz="1800" dirty="0">
                <a:solidFill>
                  <a:schemeClr val="accent3">
                    <a:lumMod val="25000"/>
                  </a:schemeClr>
                </a:solidFill>
                <a:latin typeface="Arial" panose="020B0604020202020204" pitchFamily="34" charset="0"/>
                <a:cs typeface="Arial" panose="020B0604020202020204" pitchFamily="34" charset="0"/>
              </a:rPr>
              <a:t>Falcon 9 launch records with BeautifulSoup </a:t>
            </a:r>
          </a:p>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We parsed the table and converted it into a pandas dataframe.</a:t>
            </a:r>
          </a:p>
          <a:p>
            <a:pPr>
              <a:lnSpc>
                <a:spcPct val="100000"/>
              </a:lnSpc>
              <a:spcBef>
                <a:spcPts val="1400"/>
              </a:spcBef>
            </a:pPr>
            <a:r>
              <a:rPr lang="en-US" sz="1800" dirty="0" smtClean="0">
                <a:solidFill>
                  <a:schemeClr val="accent3">
                    <a:lumMod val="25000"/>
                  </a:schemeClr>
                </a:solidFill>
                <a:latin typeface="Arial" panose="020B0604020202020204" pitchFamily="34" charset="0"/>
                <a:cs typeface="Arial" panose="020B0604020202020204" pitchFamily="34" charset="0"/>
              </a:rPr>
              <a:t>Link to notebook:</a:t>
            </a:r>
          </a:p>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hlinkClick r:id="rId3" action="ppaction://hlinksldjump"/>
              </a:rPr>
              <a:t>https://github.com/ShaimaAfreen14/DataScience_Capstone_SpaceX/blob/main/Data%20Collection%20using%20web%20scraping.ipynb</a:t>
            </a:r>
            <a:endParaRPr lang="en-US" sz="1800" dirty="0" smtClean="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649" y="1596329"/>
            <a:ext cx="6516613" cy="4820323"/>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f80a141d-92ca-4d3d-9308-f7e7b1d44ce8"/>
    <ds:schemaRef ds:uri="http://www.w3.org/XML/1998/namespace"/>
    <ds:schemaRef ds:uri="http://purl.org/dc/dcmitype/"/>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155be751-a274-42e8-93fb-f39d3b9bccc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1088</TotalTime>
  <Words>1880</Words>
  <Application>Microsoft Office PowerPoint</Application>
  <PresentationFormat>Widescreen</PresentationFormat>
  <Paragraphs>259</Paragraphs>
  <Slides>46</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 Unicode MS</vt:lpstr>
      <vt:lpstr>Abadi</vt:lpstr>
      <vt:lpstr>Arial</vt:lpstr>
      <vt:lpstr>Calibri</vt:lpstr>
      <vt:lpstr>Calibri Light</vt:lpstr>
      <vt:lpstr>IBM Plex Mono SemiBold</vt:lpstr>
      <vt:lpstr>IBM Plex Mono Text</vt:lpstr>
      <vt:lpstr>SF Pro</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Quddus</cp:lastModifiedBy>
  <cp:revision>260</cp:revision>
  <dcterms:created xsi:type="dcterms:W3CDTF">2021-04-29T18:58:34Z</dcterms:created>
  <dcterms:modified xsi:type="dcterms:W3CDTF">2022-09-22T19:07:04Z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